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1"/>
  </p:notesMasterIdLst>
  <p:handoutMasterIdLst>
    <p:handoutMasterId r:id="rId52"/>
  </p:handoutMasterIdLst>
  <p:sldIdLst>
    <p:sldId id="256" r:id="rId2"/>
    <p:sldId id="368" r:id="rId3"/>
    <p:sldId id="257" r:id="rId4"/>
    <p:sldId id="268" r:id="rId5"/>
    <p:sldId id="258" r:id="rId6"/>
    <p:sldId id="353" r:id="rId7"/>
    <p:sldId id="259" r:id="rId8"/>
    <p:sldId id="269" r:id="rId9"/>
    <p:sldId id="270" r:id="rId10"/>
    <p:sldId id="272" r:id="rId11"/>
    <p:sldId id="267" r:id="rId12"/>
    <p:sldId id="273" r:id="rId13"/>
    <p:sldId id="275" r:id="rId14"/>
    <p:sldId id="274" r:id="rId15"/>
    <p:sldId id="285" r:id="rId16"/>
    <p:sldId id="277" r:id="rId17"/>
    <p:sldId id="278" r:id="rId18"/>
    <p:sldId id="279" r:id="rId19"/>
    <p:sldId id="280" r:id="rId20"/>
    <p:sldId id="281" r:id="rId21"/>
    <p:sldId id="283" r:id="rId22"/>
    <p:sldId id="282" r:id="rId23"/>
    <p:sldId id="369" r:id="rId24"/>
    <p:sldId id="301" r:id="rId25"/>
    <p:sldId id="302" r:id="rId26"/>
    <p:sldId id="365" r:id="rId27"/>
    <p:sldId id="286" r:id="rId28"/>
    <p:sldId id="287" r:id="rId29"/>
    <p:sldId id="366" r:id="rId30"/>
    <p:sldId id="367" r:id="rId31"/>
    <p:sldId id="299" r:id="rId32"/>
    <p:sldId id="300" r:id="rId33"/>
    <p:sldId id="288" r:id="rId34"/>
    <p:sldId id="355" r:id="rId35"/>
    <p:sldId id="290" r:id="rId36"/>
    <p:sldId id="295" r:id="rId37"/>
    <p:sldId id="291" r:id="rId38"/>
    <p:sldId id="292" r:id="rId39"/>
    <p:sldId id="293" r:id="rId40"/>
    <p:sldId id="294" r:id="rId41"/>
    <p:sldId id="356" r:id="rId42"/>
    <p:sldId id="354" r:id="rId43"/>
    <p:sldId id="361" r:id="rId44"/>
    <p:sldId id="362" r:id="rId45"/>
    <p:sldId id="363" r:id="rId46"/>
    <p:sldId id="364" r:id="rId47"/>
    <p:sldId id="357" r:id="rId48"/>
    <p:sldId id="358" r:id="rId49"/>
    <p:sldId id="359"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A905B27-4AB2-400D-8300-F0E5771BBF29}">
          <p14:sldIdLst>
            <p14:sldId id="256"/>
            <p14:sldId id="368"/>
            <p14:sldId id="257"/>
            <p14:sldId id="268"/>
          </p14:sldIdLst>
        </p14:section>
        <p14:section name="Untitled Section" id="{9A767530-EF0D-4792-AE51-74DFB33B2D76}">
          <p14:sldIdLst>
            <p14:sldId id="258"/>
            <p14:sldId id="353"/>
            <p14:sldId id="259"/>
            <p14:sldId id="269"/>
            <p14:sldId id="270"/>
            <p14:sldId id="272"/>
            <p14:sldId id="267"/>
            <p14:sldId id="273"/>
            <p14:sldId id="275"/>
            <p14:sldId id="274"/>
            <p14:sldId id="285"/>
            <p14:sldId id="277"/>
            <p14:sldId id="278"/>
            <p14:sldId id="279"/>
            <p14:sldId id="280"/>
            <p14:sldId id="281"/>
            <p14:sldId id="283"/>
            <p14:sldId id="282"/>
            <p14:sldId id="369"/>
            <p14:sldId id="301"/>
            <p14:sldId id="302"/>
            <p14:sldId id="365"/>
            <p14:sldId id="286"/>
            <p14:sldId id="287"/>
            <p14:sldId id="366"/>
            <p14:sldId id="367"/>
            <p14:sldId id="299"/>
            <p14:sldId id="300"/>
            <p14:sldId id="288"/>
            <p14:sldId id="355"/>
            <p14:sldId id="290"/>
            <p14:sldId id="295"/>
            <p14:sldId id="291"/>
            <p14:sldId id="292"/>
            <p14:sldId id="293"/>
            <p14:sldId id="294"/>
            <p14:sldId id="356"/>
            <p14:sldId id="354"/>
            <p14:sldId id="361"/>
            <p14:sldId id="362"/>
            <p14:sldId id="363"/>
            <p14:sldId id="364"/>
            <p14:sldId id="357"/>
            <p14:sldId id="358"/>
            <p14:sldId id="35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7" autoAdjust="0"/>
    <p:restoredTop sz="93099" autoAdjust="0"/>
  </p:normalViewPr>
  <p:slideViewPr>
    <p:cSldViewPr>
      <p:cViewPr varScale="1">
        <p:scale>
          <a:sx n="110" d="100"/>
          <a:sy n="110" d="100"/>
        </p:scale>
        <p:origin x="-1644" y="-78"/>
      </p:cViewPr>
      <p:guideLst>
        <p:guide orient="horz" pos="2160"/>
        <p:guide pos="2880"/>
      </p:guideLst>
    </p:cSldViewPr>
  </p:slideViewPr>
  <p:outlineViewPr>
    <p:cViewPr>
      <p:scale>
        <a:sx n="33" d="100"/>
        <a:sy n="33" d="100"/>
      </p:scale>
      <p:origin x="38"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2582"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4A61C5-71E5-46F9-A6AE-E96DA0B7FBC1}" type="datetimeFigureOut">
              <a:rPr lang="en-US" smtClean="0"/>
              <a:t>9/17/2018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011B95-156A-4F28-A36B-82EFA5FF945B}" type="slidenum">
              <a:rPr lang="en-US" smtClean="0"/>
              <a:t>‹#›</a:t>
            </a:fld>
            <a:endParaRPr lang="en-US"/>
          </a:p>
        </p:txBody>
      </p:sp>
    </p:spTree>
    <p:extLst>
      <p:ext uri="{BB962C8B-B14F-4D97-AF65-F5344CB8AC3E}">
        <p14:creationId xmlns:p14="http://schemas.microsoft.com/office/powerpoint/2010/main" val="4134523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7A3CAD-D2E7-40E8-8343-6DD1DE42ADD7}" type="datetimeFigureOut">
              <a:rPr lang="en-US" smtClean="0"/>
              <a:t>9/17/2018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68E64E-9014-4FE7-B5C8-505A1C215179}" type="slidenum">
              <a:rPr lang="en-US" smtClean="0"/>
              <a:t>‹#›</a:t>
            </a:fld>
            <a:endParaRPr lang="en-US" dirty="0"/>
          </a:p>
        </p:txBody>
      </p:sp>
    </p:spTree>
    <p:extLst>
      <p:ext uri="{BB962C8B-B14F-4D97-AF65-F5344CB8AC3E}">
        <p14:creationId xmlns:p14="http://schemas.microsoft.com/office/powerpoint/2010/main" val="2560140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68E64E-9014-4FE7-B5C8-505A1C215179}" type="slidenum">
              <a:rPr lang="en-US" smtClean="0"/>
              <a:t>1</a:t>
            </a:fld>
            <a:endParaRPr lang="en-US" dirty="0"/>
          </a:p>
        </p:txBody>
      </p:sp>
    </p:spTree>
    <p:extLst>
      <p:ext uri="{BB962C8B-B14F-4D97-AF65-F5344CB8AC3E}">
        <p14:creationId xmlns:p14="http://schemas.microsoft.com/office/powerpoint/2010/main" val="1655517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the Post Executive Board can suspend Post membership privileges. </a:t>
            </a:r>
            <a:endParaRPr lang="en-US" dirty="0"/>
          </a:p>
        </p:txBody>
      </p:sp>
      <p:sp>
        <p:nvSpPr>
          <p:cNvPr id="4" name="Slide Number Placeholder 3"/>
          <p:cNvSpPr>
            <a:spLocks noGrp="1"/>
          </p:cNvSpPr>
          <p:nvPr>
            <p:ph type="sldNum" sz="quarter" idx="10"/>
          </p:nvPr>
        </p:nvSpPr>
        <p:spPr/>
        <p:txBody>
          <a:bodyPr/>
          <a:lstStyle/>
          <a:p>
            <a:fld id="{0668E64E-9014-4FE7-B5C8-505A1C215179}" type="slidenum">
              <a:rPr lang="en-US" smtClean="0"/>
              <a:t>18</a:t>
            </a:fld>
            <a:endParaRPr lang="en-US" dirty="0"/>
          </a:p>
        </p:txBody>
      </p:sp>
    </p:spTree>
    <p:extLst>
      <p:ext uri="{BB962C8B-B14F-4D97-AF65-F5344CB8AC3E}">
        <p14:creationId xmlns:p14="http://schemas.microsoft.com/office/powerpoint/2010/main" val="1920033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Canteen Violations</a:t>
            </a:r>
            <a:r>
              <a:rPr lang="en-US" baseline="0" dirty="0" smtClean="0"/>
              <a:t> </a:t>
            </a:r>
            <a:r>
              <a:rPr lang="en-US" dirty="0" smtClean="0"/>
              <a:t>Start and finish at the post level. </a:t>
            </a:r>
            <a:endParaRPr lang="en-US" dirty="0"/>
          </a:p>
        </p:txBody>
      </p:sp>
      <p:sp>
        <p:nvSpPr>
          <p:cNvPr id="4" name="Slide Number Placeholder 3"/>
          <p:cNvSpPr>
            <a:spLocks noGrp="1"/>
          </p:cNvSpPr>
          <p:nvPr>
            <p:ph type="sldNum" sz="quarter" idx="10"/>
          </p:nvPr>
        </p:nvSpPr>
        <p:spPr/>
        <p:txBody>
          <a:bodyPr/>
          <a:lstStyle/>
          <a:p>
            <a:fld id="{0668E64E-9014-4FE7-B5C8-505A1C215179}" type="slidenum">
              <a:rPr lang="en-US" smtClean="0"/>
              <a:t>19</a:t>
            </a:fld>
            <a:endParaRPr lang="en-US" dirty="0"/>
          </a:p>
        </p:txBody>
      </p:sp>
    </p:spTree>
    <p:extLst>
      <p:ext uri="{BB962C8B-B14F-4D97-AF65-F5344CB8AC3E}">
        <p14:creationId xmlns:p14="http://schemas.microsoft.com/office/powerpoint/2010/main" val="795306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kern="1200" dirty="0" smtClean="0">
                <a:solidFill>
                  <a:schemeClr val="accent2"/>
                </a:solidFill>
                <a:latin typeface="+mn-lt"/>
                <a:ea typeface="+mn-ea"/>
                <a:cs typeface="Times New Roman" pitchFamily="18" charset="0"/>
              </a:rPr>
              <a:t>It is a basic premise of American law, That every one has a right to an appeal, so is the case with AMVETS. </a:t>
            </a:r>
          </a:p>
          <a:p>
            <a:endParaRPr lang="en-US" dirty="0"/>
          </a:p>
        </p:txBody>
      </p:sp>
      <p:sp>
        <p:nvSpPr>
          <p:cNvPr id="4" name="Slide Number Placeholder 3"/>
          <p:cNvSpPr>
            <a:spLocks noGrp="1"/>
          </p:cNvSpPr>
          <p:nvPr>
            <p:ph type="sldNum" sz="quarter" idx="10"/>
          </p:nvPr>
        </p:nvSpPr>
        <p:spPr/>
        <p:txBody>
          <a:bodyPr/>
          <a:lstStyle/>
          <a:p>
            <a:fld id="{0668E64E-9014-4FE7-B5C8-505A1C215179}" type="slidenum">
              <a:rPr lang="en-US" smtClean="0"/>
              <a:t>20</a:t>
            </a:fld>
            <a:endParaRPr lang="en-US" dirty="0"/>
          </a:p>
        </p:txBody>
      </p:sp>
    </p:spTree>
    <p:extLst>
      <p:ext uri="{BB962C8B-B14F-4D97-AF65-F5344CB8AC3E}">
        <p14:creationId xmlns:p14="http://schemas.microsoft.com/office/powerpoint/2010/main" val="2429823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basic letter </a:t>
            </a:r>
            <a:endParaRPr lang="en-US" dirty="0"/>
          </a:p>
        </p:txBody>
      </p:sp>
      <p:sp>
        <p:nvSpPr>
          <p:cNvPr id="4" name="Slide Number Placeholder 3"/>
          <p:cNvSpPr>
            <a:spLocks noGrp="1"/>
          </p:cNvSpPr>
          <p:nvPr>
            <p:ph type="sldNum" sz="quarter" idx="10"/>
          </p:nvPr>
        </p:nvSpPr>
        <p:spPr/>
        <p:txBody>
          <a:bodyPr/>
          <a:lstStyle/>
          <a:p>
            <a:fld id="{0668E64E-9014-4FE7-B5C8-505A1C215179}" type="slidenum">
              <a:rPr lang="en-US" smtClean="0"/>
              <a:t>21</a:t>
            </a:fld>
            <a:endParaRPr lang="en-US" dirty="0"/>
          </a:p>
        </p:txBody>
      </p:sp>
    </p:spTree>
    <p:extLst>
      <p:ext uri="{BB962C8B-B14F-4D97-AF65-F5344CB8AC3E}">
        <p14:creationId xmlns:p14="http://schemas.microsoft.com/office/powerpoint/2010/main" val="3197861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Guests can be instantly suspended and removed. Members cannot be instantly suspended and must be given a proper hearing.</a:t>
            </a:r>
            <a:endParaRPr lang="en-US" dirty="0"/>
          </a:p>
        </p:txBody>
      </p:sp>
      <p:sp>
        <p:nvSpPr>
          <p:cNvPr id="4" name="Slide Number Placeholder 3"/>
          <p:cNvSpPr>
            <a:spLocks noGrp="1"/>
          </p:cNvSpPr>
          <p:nvPr>
            <p:ph type="sldNum" sz="quarter" idx="10"/>
          </p:nvPr>
        </p:nvSpPr>
        <p:spPr/>
        <p:txBody>
          <a:bodyPr/>
          <a:lstStyle/>
          <a:p>
            <a:fld id="{0668E64E-9014-4FE7-B5C8-505A1C215179}" type="slidenum">
              <a:rPr lang="en-US" smtClean="0"/>
              <a:t>22</a:t>
            </a:fld>
            <a:endParaRPr lang="en-US" dirty="0"/>
          </a:p>
        </p:txBody>
      </p:sp>
    </p:spTree>
    <p:extLst>
      <p:ext uri="{BB962C8B-B14F-4D97-AF65-F5344CB8AC3E}">
        <p14:creationId xmlns:p14="http://schemas.microsoft.com/office/powerpoint/2010/main" val="1316390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Hearing</a:t>
            </a:r>
            <a:r>
              <a:rPr lang="en-US" baseline="0" dirty="0" smtClean="0"/>
              <a:t> needs to be held</a:t>
            </a:r>
            <a:r>
              <a:rPr lang="en-US" dirty="0" smtClean="0"/>
              <a:t> on Guest Violations. They are automatically Suspended.</a:t>
            </a:r>
            <a:endParaRPr lang="en-US" dirty="0"/>
          </a:p>
        </p:txBody>
      </p:sp>
      <p:sp>
        <p:nvSpPr>
          <p:cNvPr id="4" name="Slide Number Placeholder 3"/>
          <p:cNvSpPr>
            <a:spLocks noGrp="1"/>
          </p:cNvSpPr>
          <p:nvPr>
            <p:ph type="sldNum" sz="quarter" idx="10"/>
          </p:nvPr>
        </p:nvSpPr>
        <p:spPr/>
        <p:txBody>
          <a:bodyPr/>
          <a:lstStyle/>
          <a:p>
            <a:fld id="{0668E64E-9014-4FE7-B5C8-505A1C215179}" type="slidenum">
              <a:rPr lang="en-US" smtClean="0"/>
              <a:t>32</a:t>
            </a:fld>
            <a:endParaRPr lang="en-US" dirty="0"/>
          </a:p>
        </p:txBody>
      </p:sp>
    </p:spTree>
    <p:extLst>
      <p:ext uri="{BB962C8B-B14F-4D97-AF65-F5344CB8AC3E}">
        <p14:creationId xmlns:p14="http://schemas.microsoft.com/office/powerpoint/2010/main" val="678251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Letter must be sent within 5 days after the Chairman of the BOT receives the complaint.</a:t>
            </a:r>
            <a:endParaRPr lang="en-US" dirty="0"/>
          </a:p>
        </p:txBody>
      </p:sp>
      <p:sp>
        <p:nvSpPr>
          <p:cNvPr id="4" name="Slide Number Placeholder 3"/>
          <p:cNvSpPr>
            <a:spLocks noGrp="1"/>
          </p:cNvSpPr>
          <p:nvPr>
            <p:ph type="sldNum" sz="quarter" idx="10"/>
          </p:nvPr>
        </p:nvSpPr>
        <p:spPr/>
        <p:txBody>
          <a:bodyPr/>
          <a:lstStyle/>
          <a:p>
            <a:fld id="{0668E64E-9014-4FE7-B5C8-505A1C215179}" type="slidenum">
              <a:rPr lang="en-US" smtClean="0"/>
              <a:t>36</a:t>
            </a:fld>
            <a:endParaRPr lang="en-US" dirty="0"/>
          </a:p>
        </p:txBody>
      </p:sp>
    </p:spTree>
    <p:extLst>
      <p:ext uri="{BB962C8B-B14F-4D97-AF65-F5344CB8AC3E}">
        <p14:creationId xmlns:p14="http://schemas.microsoft.com/office/powerpoint/2010/main" val="3885769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Officers, Trustees</a:t>
            </a:r>
            <a:r>
              <a:rPr lang="en-US" baseline="0" dirty="0" smtClean="0"/>
              <a:t> &amp; Canteen Managers - </a:t>
            </a:r>
            <a:r>
              <a:rPr lang="en-US" dirty="0" smtClean="0"/>
              <a:t> DO NOT SUSPEND or BAN members or subordinate</a:t>
            </a:r>
            <a:r>
              <a:rPr lang="en-US" baseline="0" dirty="0" smtClean="0"/>
              <a:t> members</a:t>
            </a:r>
            <a:r>
              <a:rPr lang="en-US" dirty="0" smtClean="0"/>
              <a:t> without a proper hearing or you can have Charges filed against you. However you can automatically</a:t>
            </a:r>
            <a:r>
              <a:rPr lang="en-US" baseline="0" dirty="0" smtClean="0"/>
              <a:t>  suspend a guest that has violated the posted rules.</a:t>
            </a:r>
            <a:endParaRPr lang="en-US" dirty="0"/>
          </a:p>
        </p:txBody>
      </p:sp>
      <p:sp>
        <p:nvSpPr>
          <p:cNvPr id="4" name="Slide Number Placeholder 3"/>
          <p:cNvSpPr>
            <a:spLocks noGrp="1"/>
          </p:cNvSpPr>
          <p:nvPr>
            <p:ph type="sldNum" sz="quarter" idx="10"/>
          </p:nvPr>
        </p:nvSpPr>
        <p:spPr/>
        <p:txBody>
          <a:bodyPr/>
          <a:lstStyle/>
          <a:p>
            <a:fld id="{0668E64E-9014-4FE7-B5C8-505A1C215179}" type="slidenum">
              <a:rPr lang="en-US" smtClean="0"/>
              <a:t>42</a:t>
            </a:fld>
            <a:endParaRPr lang="en-US" dirty="0"/>
          </a:p>
        </p:txBody>
      </p:sp>
    </p:spTree>
    <p:extLst>
      <p:ext uri="{BB962C8B-B14F-4D97-AF65-F5344CB8AC3E}">
        <p14:creationId xmlns:p14="http://schemas.microsoft.com/office/powerpoint/2010/main" val="4102385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permitted by State Law</a:t>
            </a:r>
            <a:endParaRPr lang="en-US" dirty="0"/>
          </a:p>
        </p:txBody>
      </p:sp>
      <p:sp>
        <p:nvSpPr>
          <p:cNvPr id="4" name="Slide Number Placeholder 3"/>
          <p:cNvSpPr>
            <a:spLocks noGrp="1"/>
          </p:cNvSpPr>
          <p:nvPr>
            <p:ph type="sldNum" sz="quarter" idx="10"/>
          </p:nvPr>
        </p:nvSpPr>
        <p:spPr/>
        <p:txBody>
          <a:bodyPr/>
          <a:lstStyle/>
          <a:p>
            <a:fld id="{0668E64E-9014-4FE7-B5C8-505A1C215179}" type="slidenum">
              <a:rPr lang="en-US" smtClean="0"/>
              <a:t>48</a:t>
            </a:fld>
            <a:endParaRPr lang="en-US" dirty="0"/>
          </a:p>
        </p:txBody>
      </p:sp>
    </p:spTree>
    <p:extLst>
      <p:ext uri="{BB962C8B-B14F-4D97-AF65-F5344CB8AC3E}">
        <p14:creationId xmlns:p14="http://schemas.microsoft.com/office/powerpoint/2010/main" val="1201956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UPCBL &amp; NCBL (appendix B)</a:t>
            </a:r>
            <a:endParaRPr lang="en-US" dirty="0"/>
          </a:p>
        </p:txBody>
      </p:sp>
      <p:sp>
        <p:nvSpPr>
          <p:cNvPr id="4" name="Slide Number Placeholder 3"/>
          <p:cNvSpPr>
            <a:spLocks noGrp="1"/>
          </p:cNvSpPr>
          <p:nvPr>
            <p:ph type="sldNum" sz="quarter" idx="10"/>
          </p:nvPr>
        </p:nvSpPr>
        <p:spPr/>
        <p:txBody>
          <a:bodyPr/>
          <a:lstStyle/>
          <a:p>
            <a:fld id="{0668E64E-9014-4FE7-B5C8-505A1C215179}" type="slidenum">
              <a:rPr lang="en-US" smtClean="0"/>
              <a:t>3</a:t>
            </a:fld>
            <a:endParaRPr lang="en-US" dirty="0"/>
          </a:p>
        </p:txBody>
      </p:sp>
    </p:spTree>
    <p:extLst>
      <p:ext uri="{BB962C8B-B14F-4D97-AF65-F5344CB8AC3E}">
        <p14:creationId xmlns:p14="http://schemas.microsoft.com/office/powerpoint/2010/main" val="3113083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The post that charged a member with not registering her guest into the post. She had no Idea she had to, as it was not part of the posted rules. The Commander thought it was common knowledge. Charges dismissed!</a:t>
            </a:r>
            <a:endParaRPr lang="en-US" dirty="0"/>
          </a:p>
        </p:txBody>
      </p:sp>
      <p:sp>
        <p:nvSpPr>
          <p:cNvPr id="4" name="Slide Number Placeholder 3"/>
          <p:cNvSpPr>
            <a:spLocks noGrp="1"/>
          </p:cNvSpPr>
          <p:nvPr>
            <p:ph type="sldNum" sz="quarter" idx="10"/>
          </p:nvPr>
        </p:nvSpPr>
        <p:spPr/>
        <p:txBody>
          <a:bodyPr/>
          <a:lstStyle/>
          <a:p>
            <a:fld id="{0668E64E-9014-4FE7-B5C8-505A1C215179}" type="slidenum">
              <a:rPr lang="en-US" smtClean="0"/>
              <a:t>11</a:t>
            </a:fld>
            <a:endParaRPr lang="en-US"/>
          </a:p>
        </p:txBody>
      </p:sp>
    </p:spTree>
    <p:extLst>
      <p:ext uri="{BB962C8B-B14F-4D97-AF65-F5344CB8AC3E}">
        <p14:creationId xmlns:p14="http://schemas.microsoft.com/office/powerpoint/2010/main" val="2220171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Subordinate members file a letter of Complaint. But the Charges must be signed by a Veteran</a:t>
            </a:r>
            <a:endParaRPr lang="en-US" dirty="0"/>
          </a:p>
        </p:txBody>
      </p:sp>
      <p:sp>
        <p:nvSpPr>
          <p:cNvPr id="4" name="Slide Number Placeholder 3"/>
          <p:cNvSpPr>
            <a:spLocks noGrp="1"/>
          </p:cNvSpPr>
          <p:nvPr>
            <p:ph type="sldNum" sz="quarter" idx="10"/>
          </p:nvPr>
        </p:nvSpPr>
        <p:spPr/>
        <p:txBody>
          <a:bodyPr/>
          <a:lstStyle/>
          <a:p>
            <a:fld id="{0668E64E-9014-4FE7-B5C8-505A1C215179}" type="slidenum">
              <a:rPr lang="en-US" smtClean="0"/>
              <a:t>12</a:t>
            </a:fld>
            <a:endParaRPr lang="en-US" dirty="0"/>
          </a:p>
        </p:txBody>
      </p:sp>
    </p:spTree>
    <p:extLst>
      <p:ext uri="{BB962C8B-B14F-4D97-AF65-F5344CB8AC3E}">
        <p14:creationId xmlns:p14="http://schemas.microsoft.com/office/powerpoint/2010/main" val="2256658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form should be standard write-up form at all posts.</a:t>
            </a:r>
            <a:endParaRPr lang="en-US" dirty="0"/>
          </a:p>
        </p:txBody>
      </p:sp>
      <p:sp>
        <p:nvSpPr>
          <p:cNvPr id="4" name="Slide Number Placeholder 3"/>
          <p:cNvSpPr>
            <a:spLocks noGrp="1"/>
          </p:cNvSpPr>
          <p:nvPr>
            <p:ph type="sldNum" sz="quarter" idx="10"/>
          </p:nvPr>
        </p:nvSpPr>
        <p:spPr/>
        <p:txBody>
          <a:bodyPr/>
          <a:lstStyle/>
          <a:p>
            <a:fld id="{0668E64E-9014-4FE7-B5C8-505A1C215179}" type="slidenum">
              <a:rPr lang="en-US" smtClean="0"/>
              <a:t>13</a:t>
            </a:fld>
            <a:endParaRPr lang="en-US" dirty="0"/>
          </a:p>
        </p:txBody>
      </p:sp>
    </p:spTree>
    <p:extLst>
      <p:ext uri="{BB962C8B-B14F-4D97-AF65-F5344CB8AC3E}">
        <p14:creationId xmlns:p14="http://schemas.microsoft.com/office/powerpoint/2010/main" val="2643970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Changing Panel members every 3 or 4 months Gets more members involved in post processes ( membership participation ) Get the members involved! If you have not assigned a 3 member panel you should get it done ASAP</a:t>
            </a:r>
          </a:p>
          <a:p>
            <a:endParaRPr lang="en-US" dirty="0"/>
          </a:p>
        </p:txBody>
      </p:sp>
      <p:sp>
        <p:nvSpPr>
          <p:cNvPr id="4" name="Slide Number Placeholder 3"/>
          <p:cNvSpPr>
            <a:spLocks noGrp="1"/>
          </p:cNvSpPr>
          <p:nvPr>
            <p:ph type="sldNum" sz="quarter" idx="10"/>
          </p:nvPr>
        </p:nvSpPr>
        <p:spPr/>
        <p:txBody>
          <a:bodyPr/>
          <a:lstStyle/>
          <a:p>
            <a:fld id="{0668E64E-9014-4FE7-B5C8-505A1C215179}" type="slidenum">
              <a:rPr lang="en-US" smtClean="0"/>
              <a:t>14</a:t>
            </a:fld>
            <a:endParaRPr lang="en-US" dirty="0"/>
          </a:p>
        </p:txBody>
      </p:sp>
    </p:spTree>
    <p:extLst>
      <p:ext uri="{BB962C8B-B14F-4D97-AF65-F5344CB8AC3E}">
        <p14:creationId xmlns:p14="http://schemas.microsoft.com/office/powerpoint/2010/main" val="83535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Changing Panel members every 3 or 4 months Gets more members involved in post processes ( membership participation )</a:t>
            </a:r>
            <a:endParaRPr lang="en-US" dirty="0"/>
          </a:p>
        </p:txBody>
      </p:sp>
      <p:sp>
        <p:nvSpPr>
          <p:cNvPr id="4" name="Slide Number Placeholder 3"/>
          <p:cNvSpPr>
            <a:spLocks noGrp="1"/>
          </p:cNvSpPr>
          <p:nvPr>
            <p:ph type="sldNum" sz="quarter" idx="10"/>
          </p:nvPr>
        </p:nvSpPr>
        <p:spPr/>
        <p:txBody>
          <a:bodyPr/>
          <a:lstStyle/>
          <a:p>
            <a:fld id="{0668E64E-9014-4FE7-B5C8-505A1C215179}" type="slidenum">
              <a:rPr lang="en-US" smtClean="0"/>
              <a:t>15</a:t>
            </a:fld>
            <a:endParaRPr lang="en-US" dirty="0"/>
          </a:p>
        </p:txBody>
      </p:sp>
    </p:spTree>
    <p:extLst>
      <p:ext uri="{BB962C8B-B14F-4D97-AF65-F5344CB8AC3E}">
        <p14:creationId xmlns:p14="http://schemas.microsoft.com/office/powerpoint/2010/main" val="2721071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charged</a:t>
            </a:r>
            <a:r>
              <a:rPr lang="en-US" baseline="0" dirty="0" smtClean="0"/>
              <a:t> with an offense or if you have charged another person with an offense you can not sit in Judgement on those charges.</a:t>
            </a:r>
            <a:endParaRPr lang="en-US" dirty="0"/>
          </a:p>
        </p:txBody>
      </p:sp>
      <p:sp>
        <p:nvSpPr>
          <p:cNvPr id="4" name="Slide Number Placeholder 3"/>
          <p:cNvSpPr>
            <a:spLocks noGrp="1"/>
          </p:cNvSpPr>
          <p:nvPr>
            <p:ph type="sldNum" sz="quarter" idx="10"/>
          </p:nvPr>
        </p:nvSpPr>
        <p:spPr/>
        <p:txBody>
          <a:bodyPr/>
          <a:lstStyle/>
          <a:p>
            <a:fld id="{0668E64E-9014-4FE7-B5C8-505A1C215179}" type="slidenum">
              <a:rPr lang="en-US" smtClean="0"/>
              <a:t>16</a:t>
            </a:fld>
            <a:endParaRPr lang="en-US" dirty="0"/>
          </a:p>
        </p:txBody>
      </p:sp>
    </p:spTree>
    <p:extLst>
      <p:ext uri="{BB962C8B-B14F-4D97-AF65-F5344CB8AC3E}">
        <p14:creationId xmlns:p14="http://schemas.microsoft.com/office/powerpoint/2010/main" val="1588474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decision of the 3 member panel is binding</a:t>
            </a:r>
            <a:r>
              <a:rPr lang="en-US" baseline="0" dirty="0" smtClean="0"/>
              <a:t> only after their disposition has been approved by the board of trustees.</a:t>
            </a:r>
            <a:endParaRPr lang="en-US" dirty="0"/>
          </a:p>
        </p:txBody>
      </p:sp>
      <p:sp>
        <p:nvSpPr>
          <p:cNvPr id="4" name="Slide Number Placeholder 3"/>
          <p:cNvSpPr>
            <a:spLocks noGrp="1"/>
          </p:cNvSpPr>
          <p:nvPr>
            <p:ph type="sldNum" sz="quarter" idx="10"/>
          </p:nvPr>
        </p:nvSpPr>
        <p:spPr/>
        <p:txBody>
          <a:bodyPr/>
          <a:lstStyle/>
          <a:p>
            <a:fld id="{0668E64E-9014-4FE7-B5C8-505A1C215179}" type="slidenum">
              <a:rPr lang="en-US" smtClean="0"/>
              <a:t>17</a:t>
            </a:fld>
            <a:endParaRPr lang="en-US" dirty="0"/>
          </a:p>
        </p:txBody>
      </p:sp>
    </p:spTree>
    <p:extLst>
      <p:ext uri="{BB962C8B-B14F-4D97-AF65-F5344CB8AC3E}">
        <p14:creationId xmlns:p14="http://schemas.microsoft.com/office/powerpoint/2010/main" val="2642402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6A5B42E-12A7-4104-BDA3-446EF7B0B57A}" type="datetimeFigureOut">
              <a:rPr lang="en-US" smtClean="0"/>
              <a:t>9/17/2018</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EBBBAD9-CE12-4AB4-888C-7A70CC9C9415}" type="slidenum">
              <a:rPr lang="en-US" smtClean="0"/>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A5B42E-12A7-4104-BDA3-446EF7B0B57A}" type="datetimeFigureOut">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BBBAD9-CE12-4AB4-888C-7A70CC9C941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AEBBBAD9-CE12-4AB4-888C-7A70CC9C9415}" type="slidenum">
              <a:rPr lang="en-US" smtClean="0"/>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A5B42E-12A7-4104-BDA3-446EF7B0B57A}" type="datetimeFigureOut">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6A5B42E-12A7-4104-BDA3-446EF7B0B57A}" type="datetimeFigureOut">
              <a:rPr lang="en-US" smtClean="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AEBBBAD9-CE12-4AB4-888C-7A70CC9C9415}" type="slidenum">
              <a:rPr lang="en-US" smtClean="0"/>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06A5B42E-12A7-4104-BDA3-446EF7B0B57A}" type="datetimeFigureOut">
              <a:rPr lang="en-US" smtClean="0"/>
              <a:t>9/17/2018</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EBBBAD9-CE12-4AB4-888C-7A70CC9C9415}" type="slidenum">
              <a:rPr lang="en-US" smtClean="0"/>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06A5B42E-12A7-4104-BDA3-446EF7B0B57A}" type="datetimeFigureOut">
              <a:rPr lang="en-US" smtClean="0"/>
              <a:t>9/17/2018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BBBAD9-CE12-4AB4-888C-7A70CC9C9415}" type="slidenum">
              <a:rPr lang="en-US" smtClean="0"/>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6A5B42E-12A7-4104-BDA3-446EF7B0B57A}" type="datetimeFigureOut">
              <a:rPr lang="en-US" smtClean="0"/>
              <a:t>9/17/2018</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EBBBAD9-CE12-4AB4-888C-7A70CC9C9415}"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6A5B42E-12A7-4104-BDA3-446EF7B0B57A}" type="datetimeFigureOut">
              <a:rPr lang="en-US" smtClean="0"/>
              <a:t>9/17/2018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AEBBBAD9-CE12-4AB4-888C-7A70CC9C941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6A5B42E-12A7-4104-BDA3-446EF7B0B57A}" type="datetimeFigureOut">
              <a:rPr lang="en-US" smtClean="0"/>
              <a:t>9/17/2018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EBBBAD9-CE12-4AB4-888C-7A70CC9C941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EBBBAD9-CE12-4AB4-888C-7A70CC9C9415}" type="slidenum">
              <a:rPr lang="en-US" smtClean="0"/>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06A5B42E-12A7-4104-BDA3-446EF7B0B57A}" type="datetimeFigureOut">
              <a:rPr lang="en-US" smtClean="0"/>
              <a:t>9/17/2018</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AEBBBAD9-CE12-4AB4-888C-7A70CC9C9415}" type="slidenum">
              <a:rPr lang="en-US" smtClean="0"/>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06A5B42E-12A7-4104-BDA3-446EF7B0B57A}" type="datetimeFigureOut">
              <a:rPr lang="en-US" smtClean="0"/>
              <a:t>9/17/2018</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bg1">
                <a:shade val="70000"/>
                <a:satMod val="115000"/>
              </a:schemeClr>
              <a:schemeClr val="bg1">
                <a:tint val="85000"/>
              </a:schemeClr>
            </a:duotone>
            <a:extLst>
              <a:ext uri="{BEBA8EAE-BF5A-486C-A8C5-ECC9F3942E4B}">
                <a14:imgProps xmlns:a14="http://schemas.microsoft.com/office/drawing/2010/main">
                  <a14:imgLayer r:embed="rId14">
                    <a14:imgEffect>
                      <a14:artisticGlowEdges/>
                    </a14:imgEffect>
                  </a14:imgLayer>
                </a14:imgProps>
              </a:ext>
            </a:extLst>
          </a:blip>
          <a:srcRect/>
          <a:tile tx="0" ty="0" sx="85000" sy="85000" flip="none" algn="tl"/>
        </a:blip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6A5B42E-12A7-4104-BDA3-446EF7B0B57A}" type="datetimeFigureOut">
              <a:rPr lang="en-US" smtClean="0"/>
              <a:t>9/17/2018</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EBBBAD9-CE12-4AB4-888C-7A70CC9C9415}" type="slidenum">
              <a:rPr lang="en-US" smtClean="0"/>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1368426" y="2743200"/>
            <a:ext cx="6480174" cy="3581400"/>
          </a:xfrm>
        </p:spPr>
        <p:txBody>
          <a:bodyPr>
            <a:normAutofit/>
          </a:bodyPr>
          <a:lstStyle/>
          <a:p>
            <a:r>
              <a:rPr lang="en-US" sz="2000" dirty="0" smtClean="0">
                <a:solidFill>
                  <a:schemeClr val="accent2">
                    <a:lumMod val="60000"/>
                    <a:lumOff val="40000"/>
                  </a:schemeClr>
                </a:solidFill>
              </a:rPr>
              <a:t>Post Officer &amp; Trustee Disciplinary Training</a:t>
            </a:r>
          </a:p>
          <a:p>
            <a:r>
              <a:rPr lang="en-US" sz="2400" smtClean="0">
                <a:solidFill>
                  <a:schemeClr val="accent2">
                    <a:lumMod val="60000"/>
                    <a:lumOff val="40000"/>
                  </a:schemeClr>
                </a:solidFill>
              </a:rPr>
              <a:t>2018</a:t>
            </a:r>
            <a:endParaRPr lang="en-US" sz="2400" dirty="0">
              <a:solidFill>
                <a:schemeClr val="accent2">
                  <a:lumMod val="60000"/>
                  <a:lumOff val="40000"/>
                </a:schemeClr>
              </a:solidFill>
            </a:endParaRPr>
          </a:p>
          <a:p>
            <a:r>
              <a:rPr lang="en-US" sz="2400" dirty="0" smtClean="0">
                <a:solidFill>
                  <a:schemeClr val="accent2">
                    <a:lumMod val="60000"/>
                    <a:lumOff val="40000"/>
                  </a:schemeClr>
                </a:solidFill>
              </a:rPr>
              <a:t>Canteen Violations</a:t>
            </a:r>
          </a:p>
          <a:p>
            <a:endParaRPr lang="en-US" sz="2400" dirty="0" smtClean="0">
              <a:solidFill>
                <a:schemeClr val="accent2">
                  <a:lumMod val="60000"/>
                  <a:lumOff val="40000"/>
                </a:schemeClr>
              </a:solidFill>
            </a:endParaRPr>
          </a:p>
          <a:p>
            <a:r>
              <a:rPr lang="en-US" sz="1200" dirty="0" smtClean="0"/>
              <a:t>Presented by</a:t>
            </a:r>
          </a:p>
          <a:p>
            <a:endParaRPr lang="en-US" sz="1200" dirty="0"/>
          </a:p>
          <a:p>
            <a:endParaRPr lang="en-US" sz="1200" dirty="0" smtClean="0"/>
          </a:p>
          <a:p>
            <a:r>
              <a:rPr lang="en-US" sz="1200" dirty="0" smtClean="0"/>
              <a:t>Dept. of Ohio Judge Advocate</a:t>
            </a:r>
          </a:p>
        </p:txBody>
      </p:sp>
      <p:sp>
        <p:nvSpPr>
          <p:cNvPr id="2" name="Title 1"/>
          <p:cNvSpPr>
            <a:spLocks noGrp="1"/>
          </p:cNvSpPr>
          <p:nvPr>
            <p:ph type="title"/>
          </p:nvPr>
        </p:nvSpPr>
        <p:spPr>
          <a:xfrm>
            <a:off x="2438399" y="533400"/>
            <a:ext cx="6056313" cy="1524000"/>
          </a:xfrm>
        </p:spPr>
        <p:txBody>
          <a:bodyPr anchor="ctr">
            <a:normAutofit/>
          </a:bodyPr>
          <a:lstStyle/>
          <a:p>
            <a:r>
              <a:rPr lang="en-US" sz="3600" dirty="0" smtClean="0"/>
              <a:t>        </a:t>
            </a:r>
            <a:r>
              <a:rPr lang="en-US" sz="4000" dirty="0" smtClean="0"/>
              <a:t>Amvets Dept. of Ohio</a:t>
            </a:r>
            <a:endParaRPr lang="en-US" sz="4000" dirty="0"/>
          </a:p>
        </p:txBody>
      </p:sp>
      <p:pic>
        <p:nvPicPr>
          <p:cNvPr id="6" name="Picture 5" descr="C:\Users\Home\AppData\Local\Microsoft\Windows\INetCache\IE\5BOPX4DV\scales-of-justice-clip-art2[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419600"/>
            <a:ext cx="1768929" cy="14859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Home\AppData\Local\Microsoft\Windows\INetCache\IE\5BOPX4DV\scales-of-justice-clip-art2[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4410075"/>
            <a:ext cx="1768929" cy="1485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304800"/>
            <a:ext cx="1828800" cy="1828800"/>
          </a:xfrm>
          <a:prstGeom prst="rect">
            <a:avLst/>
          </a:prstGeom>
        </p:spPr>
      </p:pic>
    </p:spTree>
    <p:extLst>
      <p:ext uri="{BB962C8B-B14F-4D97-AF65-F5344CB8AC3E}">
        <p14:creationId xmlns:p14="http://schemas.microsoft.com/office/powerpoint/2010/main" val="3748200219"/>
      </p:ext>
    </p:extLst>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a:t>Canteen/Clubroom </a:t>
            </a:r>
            <a:r>
              <a:rPr lang="en-US" dirty="0" smtClean="0"/>
              <a:t>Rules.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solidFill>
                  <a:srgbClr val="FFFF00"/>
                </a:solidFill>
              </a:rPr>
              <a:t>UPCBL Article XXI Section 7</a:t>
            </a:r>
          </a:p>
          <a:p>
            <a:r>
              <a:rPr lang="en-US" sz="2400" dirty="0"/>
              <a:t>House Rules Shall be drafted by the board of trustees and </a:t>
            </a:r>
            <a:r>
              <a:rPr lang="en-US" sz="2400" dirty="0" smtClean="0"/>
              <a:t>are to be </a:t>
            </a:r>
            <a:r>
              <a:rPr lang="en-US" sz="2400" u="sng" dirty="0"/>
              <a:t>posted</a:t>
            </a:r>
            <a:r>
              <a:rPr lang="en-US" sz="2400" dirty="0"/>
              <a:t> in a </a:t>
            </a:r>
            <a:r>
              <a:rPr lang="en-US" sz="2400" u="sng" dirty="0"/>
              <a:t>conspicuous</a:t>
            </a:r>
            <a:r>
              <a:rPr lang="en-US" sz="2400" dirty="0"/>
              <a:t> place in the Post </a:t>
            </a:r>
            <a:r>
              <a:rPr lang="en-US" sz="2400" dirty="0" smtClean="0"/>
              <a:t>club room/Canteen.      </a:t>
            </a:r>
          </a:p>
          <a:p>
            <a:r>
              <a:rPr lang="en-US" sz="2400" dirty="0" smtClean="0">
                <a:solidFill>
                  <a:srgbClr val="FFFF00"/>
                </a:solidFill>
              </a:rPr>
              <a:t>(</a:t>
            </a:r>
            <a:r>
              <a:rPr lang="en-US" sz="1800" dirty="0" smtClean="0">
                <a:solidFill>
                  <a:srgbClr val="FFFF00"/>
                </a:solidFill>
              </a:rPr>
              <a:t>That does not mean they are posted in the meeting room)</a:t>
            </a:r>
            <a:endParaRPr lang="en-US" sz="2400" dirty="0"/>
          </a:p>
          <a:p>
            <a:pPr marL="0" indent="0">
              <a:buNone/>
            </a:pPr>
            <a:r>
              <a:rPr lang="en-US" sz="2800" dirty="0">
                <a:solidFill>
                  <a:srgbClr val="FFFF00"/>
                </a:solidFill>
              </a:rPr>
              <a:t>UPCBL  Article XXII Section </a:t>
            </a:r>
            <a:r>
              <a:rPr lang="en-US" sz="2800" dirty="0" smtClean="0">
                <a:solidFill>
                  <a:srgbClr val="FFFF00"/>
                </a:solidFill>
              </a:rPr>
              <a:t>1</a:t>
            </a:r>
            <a:endParaRPr lang="en-US" sz="2800" dirty="0">
              <a:solidFill>
                <a:srgbClr val="FFFF00"/>
              </a:solidFill>
            </a:endParaRPr>
          </a:p>
          <a:p>
            <a:r>
              <a:rPr lang="en-US" sz="2800" dirty="0"/>
              <a:t>The Posted rules and Regulations in the </a:t>
            </a:r>
            <a:r>
              <a:rPr lang="en-US" sz="2800" dirty="0" smtClean="0"/>
              <a:t>club room</a:t>
            </a:r>
            <a:r>
              <a:rPr lang="en-US" sz="2800" dirty="0"/>
              <a:t>, approved by the Board of Trustees, apply to </a:t>
            </a:r>
            <a:r>
              <a:rPr lang="en-US" sz="2800" u="sng" dirty="0"/>
              <a:t>all</a:t>
            </a:r>
            <a:r>
              <a:rPr lang="en-US" sz="2800" dirty="0"/>
              <a:t> members of AMVETS ,</a:t>
            </a:r>
            <a:r>
              <a:rPr lang="en-US" sz="2800" dirty="0" smtClean="0"/>
              <a:t> </a:t>
            </a:r>
            <a:r>
              <a:rPr lang="en-US" sz="2800" dirty="0"/>
              <a:t>AMVET </a:t>
            </a:r>
            <a:r>
              <a:rPr lang="en-US" sz="2800" dirty="0" smtClean="0"/>
              <a:t>supporting members and guests.</a:t>
            </a:r>
          </a:p>
          <a:p>
            <a:endParaRPr lang="en-US" sz="2800" dirty="0"/>
          </a:p>
          <a:p>
            <a:pPr algn="ctr"/>
            <a:r>
              <a:rPr lang="en-US" sz="3200" i="1" u="sng" dirty="0" smtClean="0">
                <a:solidFill>
                  <a:srgbClr val="FFFF00"/>
                </a:solidFill>
              </a:rPr>
              <a:t>This Means Everyone….. </a:t>
            </a:r>
          </a:p>
        </p:txBody>
      </p:sp>
    </p:spTree>
    <p:extLst>
      <p:ext uri="{BB962C8B-B14F-4D97-AF65-F5344CB8AC3E}">
        <p14:creationId xmlns:p14="http://schemas.microsoft.com/office/powerpoint/2010/main" val="387182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5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25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5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25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250"/>
                                        <p:tgtEl>
                                          <p:spTgt spid="3">
                                            <p:txEl>
                                              <p:pRg st="3" end="3"/>
                                            </p:txEl>
                                          </p:spTgt>
                                        </p:tgtEl>
                                      </p:cBhvr>
                                    </p:animEffect>
                                    <p:anim calcmode="lin" valueType="num">
                                      <p:cBhvr>
                                        <p:cTn id="20"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25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14" presetClass="entr" presetSubtype="1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4" dur="25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anim calcmode="lin" valueType="num">
                                      <p:cBhvr>
                                        <p:cTn id="30" dur="5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31"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Canteen Violation</a:t>
            </a:r>
            <a:endParaRPr lang="en-US" dirty="0"/>
          </a:p>
        </p:txBody>
      </p:sp>
      <p:sp>
        <p:nvSpPr>
          <p:cNvPr id="3" name="Content Placeholder 2"/>
          <p:cNvSpPr>
            <a:spLocks noGrp="1"/>
          </p:cNvSpPr>
          <p:nvPr>
            <p:ph sz="quarter" idx="1"/>
          </p:nvPr>
        </p:nvSpPr>
        <p:spPr>
          <a:xfrm>
            <a:off x="301752" y="1527048"/>
            <a:ext cx="8503920" cy="4873752"/>
          </a:xfrm>
        </p:spPr>
        <p:txBody>
          <a:bodyPr>
            <a:normAutofit fontScale="92500"/>
          </a:bodyPr>
          <a:lstStyle/>
          <a:p>
            <a:endParaRPr lang="en-US" dirty="0" smtClean="0"/>
          </a:p>
          <a:p>
            <a:pPr marL="0" indent="0">
              <a:buNone/>
            </a:pPr>
            <a:endParaRPr lang="en-US" dirty="0" smtClean="0"/>
          </a:p>
          <a:p>
            <a:r>
              <a:rPr lang="en-US" dirty="0" smtClean="0"/>
              <a:t>A canteen violation is an infraction of any </a:t>
            </a:r>
            <a:r>
              <a:rPr lang="en-US" i="1" u="sng" dirty="0" smtClean="0">
                <a:solidFill>
                  <a:srgbClr val="FFFF00"/>
                </a:solidFill>
              </a:rPr>
              <a:t>POSTED </a:t>
            </a:r>
            <a:r>
              <a:rPr lang="en-US" i="1" dirty="0" smtClean="0">
                <a:solidFill>
                  <a:srgbClr val="FF0000"/>
                </a:solidFill>
              </a:rPr>
              <a:t> </a:t>
            </a:r>
            <a:r>
              <a:rPr lang="en-US" dirty="0" smtClean="0"/>
              <a:t>club rule(s) as set forth by the Posts Board of Trustees.</a:t>
            </a:r>
          </a:p>
          <a:p>
            <a:r>
              <a:rPr lang="en-US" sz="2600" i="1" u="sng" dirty="0" smtClean="0">
                <a:solidFill>
                  <a:srgbClr val="FFFF00"/>
                </a:solidFill>
              </a:rPr>
              <a:t>If it’s not posted its not a canteen rule!</a:t>
            </a:r>
          </a:p>
          <a:p>
            <a:r>
              <a:rPr lang="en-US" sz="2600" i="1" u="sng" dirty="0" smtClean="0">
                <a:solidFill>
                  <a:srgbClr val="FFFF00"/>
                </a:solidFill>
              </a:rPr>
              <a:t>No Rule should be considered common knowledge</a:t>
            </a:r>
          </a:p>
          <a:p>
            <a:endParaRPr lang="en-US" i="1" u="sng" dirty="0"/>
          </a:p>
          <a:p>
            <a:pPr marL="0" indent="0" algn="ctr">
              <a:buNone/>
            </a:pPr>
            <a:r>
              <a:rPr lang="en-US" sz="4400" b="1" i="1" u="sng" dirty="0" smtClean="0">
                <a:solidFill>
                  <a:srgbClr val="FFFF00"/>
                </a:solidFill>
                <a:latin typeface="Chiller" panose="04020404031007020602" pitchFamily="82" charset="0"/>
              </a:rPr>
              <a:t>“</a:t>
            </a:r>
            <a:r>
              <a:rPr lang="en-US" sz="3000" b="1" i="1" u="sng" dirty="0" smtClean="0">
                <a:solidFill>
                  <a:srgbClr val="FFFF00"/>
                </a:solidFill>
                <a:latin typeface="Arial Rounded MT Bold" panose="020F0704030504030204" pitchFamily="34" charset="0"/>
              </a:rPr>
              <a:t>How Can you Charge someone with an Offense </a:t>
            </a:r>
          </a:p>
          <a:p>
            <a:pPr marL="0" indent="0" algn="ctr">
              <a:buNone/>
            </a:pPr>
            <a:r>
              <a:rPr lang="en-US" sz="3000" b="1" i="1" u="sng" dirty="0" smtClean="0">
                <a:solidFill>
                  <a:srgbClr val="FFFF00"/>
                </a:solidFill>
                <a:latin typeface="Arial Rounded MT Bold" panose="020F0704030504030204" pitchFamily="34" charset="0"/>
              </a:rPr>
              <a:t>if they don’t know the rules”!</a:t>
            </a:r>
          </a:p>
          <a:p>
            <a:pPr marL="0" indent="0">
              <a:buNone/>
            </a:pPr>
            <a:endParaRPr lang="en-US" sz="3000" dirty="0" smtClean="0">
              <a:latin typeface="Arial Rounded MT Bold" panose="020F0704030504030204" pitchFamily="34" charset="0"/>
            </a:endParaRPr>
          </a:p>
          <a:p>
            <a:endParaRPr lang="en-US" sz="1800" dirty="0"/>
          </a:p>
        </p:txBody>
      </p:sp>
      <p:pic>
        <p:nvPicPr>
          <p:cNvPr id="1026" name="Picture 2" descr="C:\Users\Home\AppData\Local\Microsoft\Windows\INetCache\IE\0MHY7WTP\zeimusu-Thumbtack-note-Importan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8925" y="838200"/>
            <a:ext cx="1942081" cy="1369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40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par>
                          <p:cTn id="8" fill="hold">
                            <p:stCondLst>
                              <p:cond delay="500"/>
                            </p:stCondLst>
                            <p:childTnLst>
                              <p:par>
                                <p:cTn id="9" presetID="14" presetClass="entr" presetSubtype="10" fill="hold" nodeType="afterEffect">
                                  <p:stCondLst>
                                    <p:cond delay="50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1000"/>
                                        <p:tgtEl>
                                          <p:spTgt spid="3">
                                            <p:txEl>
                                              <p:pRg st="7" end="7"/>
                                            </p:txEl>
                                          </p:spTgt>
                                        </p:tgtEl>
                                      </p:cBhvr>
                                    </p:animEffect>
                                    <p:anim calcmode="lin" valueType="num">
                                      <p:cBhvr>
                                        <p:cTn id="2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Who</a:t>
            </a:r>
            <a:r>
              <a:rPr lang="en-US" dirty="0" smtClean="0"/>
              <a:t> can file a canteen violation!</a:t>
            </a:r>
            <a:endParaRPr lang="en-US" dirty="0"/>
          </a:p>
        </p:txBody>
      </p:sp>
      <p:sp>
        <p:nvSpPr>
          <p:cNvPr id="3" name="Content Placeholder 2"/>
          <p:cNvSpPr>
            <a:spLocks noGrp="1"/>
          </p:cNvSpPr>
          <p:nvPr>
            <p:ph sz="quarter" idx="1"/>
          </p:nvPr>
        </p:nvSpPr>
        <p:spPr>
          <a:xfrm>
            <a:off x="301752" y="1527048"/>
            <a:ext cx="8503920" cy="5178552"/>
          </a:xfrm>
        </p:spPr>
        <p:txBody>
          <a:bodyPr>
            <a:normAutofit/>
          </a:bodyPr>
          <a:lstStyle/>
          <a:p>
            <a:endParaRPr lang="en-US" dirty="0" smtClean="0"/>
          </a:p>
          <a:p>
            <a:endParaRPr lang="en-US" dirty="0"/>
          </a:p>
          <a:p>
            <a:r>
              <a:rPr lang="en-US" dirty="0" smtClean="0"/>
              <a:t>UPCBL Article XXII Section 2 (page 19)</a:t>
            </a:r>
          </a:p>
          <a:p>
            <a:r>
              <a:rPr lang="en-US" altLang="en-US" sz="2400" dirty="0">
                <a:latin typeface="Georgia" panose="02040502050405020303" pitchFamily="18" charset="0"/>
                <a:cs typeface="Arial" charset="0"/>
              </a:rPr>
              <a:t>Any </a:t>
            </a:r>
            <a:r>
              <a:rPr lang="en-US" altLang="en-US" sz="2400" u="sng" dirty="0">
                <a:latin typeface="Georgia" panose="02040502050405020303" pitchFamily="18" charset="0"/>
                <a:cs typeface="Arial" charset="0"/>
              </a:rPr>
              <a:t>member</a:t>
            </a:r>
            <a:r>
              <a:rPr lang="en-US" altLang="en-US" sz="2400" dirty="0">
                <a:latin typeface="Georgia" panose="02040502050405020303" pitchFamily="18" charset="0"/>
                <a:cs typeface="Arial" charset="0"/>
              </a:rPr>
              <a:t> may prefer charges against any other member for violation of club rules and/or regulations and charges shall be made in a format as suggested by the Board of Trustees.  The charges shall set forth, as near as possible, the date, time and the basis for all charges</a:t>
            </a:r>
            <a:r>
              <a:rPr lang="en-US" altLang="en-US" sz="2400" dirty="0" smtClean="0">
                <a:latin typeface="Georgia" panose="02040502050405020303" pitchFamily="18" charset="0"/>
                <a:cs typeface="Arial" charset="0"/>
              </a:rPr>
              <a:t>.</a:t>
            </a:r>
            <a:endParaRPr lang="en-US" sz="2800" dirty="0" smtClean="0"/>
          </a:p>
          <a:p>
            <a:pPr marL="0" indent="0">
              <a:buNone/>
            </a:pPr>
            <a:endParaRPr lang="en-US" altLang="en-US" sz="2400" b="1" i="1" dirty="0">
              <a:solidFill>
                <a:srgbClr val="FFFF00"/>
              </a:solidFill>
              <a:latin typeface="+mj-lt"/>
              <a:cs typeface="Arial" charset="0"/>
            </a:endParaRPr>
          </a:p>
          <a:p>
            <a:pPr marL="0" indent="0">
              <a:buNone/>
            </a:pPr>
            <a:endParaRPr lang="en-US" altLang="en-US" sz="2400" dirty="0">
              <a:latin typeface="Georgia" panose="02040502050405020303" pitchFamily="18" charset="0"/>
              <a:cs typeface="Arial" charset="0"/>
            </a:endParaRPr>
          </a:p>
          <a:p>
            <a:endParaRPr lang="en-US" dirty="0"/>
          </a:p>
        </p:txBody>
      </p:sp>
    </p:spTree>
    <p:extLst>
      <p:ext uri="{BB962C8B-B14F-4D97-AF65-F5344CB8AC3E}">
        <p14:creationId xmlns:p14="http://schemas.microsoft.com/office/powerpoint/2010/main" val="1151425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Canteen Violation form</a:t>
            </a:r>
            <a:endParaRPr lang="en-US" dirty="0"/>
          </a:p>
        </p:txBody>
      </p:sp>
      <p:pic>
        <p:nvPicPr>
          <p:cNvPr id="4" name="Content Placeholder 6"/>
          <p:cNvPicPr>
            <a:picLocks noGrp="1" noChangeAspect="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2786238" y="1527175"/>
            <a:ext cx="3535011" cy="4572000"/>
          </a:xfrm>
        </p:spPr>
      </p:pic>
    </p:spTree>
    <p:extLst>
      <p:ext uri="{BB962C8B-B14F-4D97-AF65-F5344CB8AC3E}">
        <p14:creationId xmlns:p14="http://schemas.microsoft.com/office/powerpoint/2010/main" val="3073828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UPCBL Article XXII Section 2</a:t>
            </a:r>
          </a:p>
        </p:txBody>
      </p:sp>
      <p:sp>
        <p:nvSpPr>
          <p:cNvPr id="3" name="Content Placeholder 2"/>
          <p:cNvSpPr>
            <a:spLocks noGrp="1"/>
          </p:cNvSpPr>
          <p:nvPr>
            <p:ph sz="quarter" idx="1"/>
          </p:nvPr>
        </p:nvSpPr>
        <p:spPr>
          <a:xfrm>
            <a:off x="301752" y="1527048"/>
            <a:ext cx="8503920" cy="5254752"/>
          </a:xfrm>
        </p:spPr>
        <p:txBody>
          <a:bodyPr>
            <a:normAutofit/>
          </a:bodyPr>
          <a:lstStyle/>
          <a:p>
            <a:pPr marL="0" indent="0">
              <a:buNone/>
            </a:pPr>
            <a:endParaRPr lang="en-US" sz="2400" dirty="0" smtClean="0"/>
          </a:p>
          <a:p>
            <a:r>
              <a:rPr lang="en-US" sz="2400" dirty="0" smtClean="0"/>
              <a:t>All Canteen Violations shall be filed with the Board of Trustees.</a:t>
            </a:r>
          </a:p>
          <a:p>
            <a:r>
              <a:rPr lang="en-US" altLang="en-US" sz="2400" dirty="0">
                <a:cs typeface="Times New Roman" pitchFamily="18" charset="0"/>
              </a:rPr>
              <a:t>Canteen Violations shall be heard by a 3-person disciplinary panel established</a:t>
            </a:r>
            <a:r>
              <a:rPr lang="en-US" altLang="en-US" sz="2400" b="1" i="1" dirty="0">
                <a:cs typeface="Times New Roman" pitchFamily="18" charset="0"/>
              </a:rPr>
              <a:t> </a:t>
            </a:r>
            <a:r>
              <a:rPr lang="en-US" altLang="en-US" sz="2400" dirty="0">
                <a:cs typeface="Times New Roman" pitchFamily="18" charset="0"/>
              </a:rPr>
              <a:t>by the Board of Trustees</a:t>
            </a:r>
            <a:r>
              <a:rPr lang="en-US" altLang="en-US" sz="2400" dirty="0">
                <a:latin typeface="Arial" charset="0"/>
                <a:cs typeface="Times New Roman" pitchFamily="18" charset="0"/>
              </a:rPr>
              <a:t>.</a:t>
            </a:r>
          </a:p>
          <a:p>
            <a:pPr marL="0" indent="0">
              <a:buNone/>
            </a:pPr>
            <a:endParaRPr lang="en-US" altLang="en-US" sz="2400" dirty="0" smtClean="0">
              <a:solidFill>
                <a:schemeClr val="accent2"/>
              </a:solidFill>
              <a:cs typeface="Times New Roman" pitchFamily="18" charset="0"/>
            </a:endParaRPr>
          </a:p>
          <a:p>
            <a:pPr marL="0" indent="0">
              <a:buNone/>
            </a:pPr>
            <a:r>
              <a:rPr lang="en-US" altLang="en-US" sz="2400" dirty="0" smtClean="0">
                <a:solidFill>
                  <a:schemeClr val="accent2"/>
                </a:solidFill>
                <a:cs typeface="Times New Roman" pitchFamily="18" charset="0"/>
              </a:rPr>
              <a:t>The </a:t>
            </a:r>
            <a:r>
              <a:rPr lang="en-US" altLang="en-US" sz="2400" dirty="0">
                <a:solidFill>
                  <a:schemeClr val="accent2"/>
                </a:solidFill>
                <a:cs typeface="Times New Roman" pitchFamily="18" charset="0"/>
              </a:rPr>
              <a:t>Board of Trustees should at their first meeting following post elections establish a three person panel to hear charges as may be filed by members for infractions of club rules and regulations</a:t>
            </a:r>
            <a:r>
              <a:rPr lang="en-US" altLang="en-US" sz="2400" dirty="0" smtClean="0">
                <a:solidFill>
                  <a:schemeClr val="accent2"/>
                </a:solidFill>
                <a:latin typeface="Arial" charset="0"/>
                <a:cs typeface="Times New Roman" pitchFamily="18" charset="0"/>
              </a:rPr>
              <a:t>. </a:t>
            </a:r>
            <a:endParaRPr lang="en-US" altLang="en-US" sz="2400" dirty="0">
              <a:solidFill>
                <a:schemeClr val="accent2"/>
              </a:solidFill>
              <a:latin typeface="Arial" charset="0"/>
              <a:cs typeface="Times New Roman" pitchFamily="18" charset="0"/>
            </a:endParaRPr>
          </a:p>
          <a:p>
            <a:pPr marL="0" indent="0">
              <a:buNone/>
            </a:pPr>
            <a:endParaRPr lang="en-US" sz="2400" dirty="0" smtClean="0"/>
          </a:p>
        </p:txBody>
      </p:sp>
    </p:spTree>
    <p:extLst>
      <p:ext uri="{BB962C8B-B14F-4D97-AF65-F5344CB8AC3E}">
        <p14:creationId xmlns:p14="http://schemas.microsoft.com/office/powerpoint/2010/main" val="170413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B0F0"/>
                </a:solidFill>
              </a:rPr>
              <a:t>Who Makes up the 3 member Panel?</a:t>
            </a:r>
            <a:endParaRPr lang="en-US" dirty="0">
              <a:solidFill>
                <a:srgbClr val="00B0F0"/>
              </a:solidFill>
            </a:endParaRPr>
          </a:p>
        </p:txBody>
      </p:sp>
      <p:sp>
        <p:nvSpPr>
          <p:cNvPr id="3" name="Content Placeholder 2"/>
          <p:cNvSpPr>
            <a:spLocks noGrp="1"/>
          </p:cNvSpPr>
          <p:nvPr>
            <p:ph sz="quarter" idx="1"/>
          </p:nvPr>
        </p:nvSpPr>
        <p:spPr/>
        <p:txBody>
          <a:bodyPr/>
          <a:lstStyle/>
          <a:p>
            <a:r>
              <a:rPr lang="en-US" altLang="en-US" dirty="0" smtClean="0"/>
              <a:t>The </a:t>
            </a:r>
            <a:r>
              <a:rPr lang="en-US" altLang="en-US" dirty="0"/>
              <a:t>panel </a:t>
            </a:r>
            <a:r>
              <a:rPr lang="en-US" altLang="en-US" dirty="0" smtClean="0"/>
              <a:t>is made up of </a:t>
            </a:r>
            <a:r>
              <a:rPr lang="en-US" altLang="en-US" dirty="0"/>
              <a:t>three members chosen and assigned by the BOT (Board of Trustees) to hear Canteen Violations.</a:t>
            </a:r>
          </a:p>
          <a:p>
            <a:r>
              <a:rPr lang="en-US" altLang="en-US" dirty="0"/>
              <a:t>Members of  the panel are </a:t>
            </a:r>
            <a:r>
              <a:rPr lang="en-US" altLang="en-US" u="sng" dirty="0"/>
              <a:t>Veteran</a:t>
            </a:r>
            <a:r>
              <a:rPr lang="en-US" altLang="en-US" dirty="0"/>
              <a:t> Post members in good </a:t>
            </a:r>
            <a:r>
              <a:rPr lang="en-US" altLang="en-US" dirty="0" smtClean="0"/>
              <a:t>standing with the post and of good character.</a:t>
            </a:r>
            <a:endParaRPr lang="en-US" altLang="en-US" dirty="0"/>
          </a:p>
          <a:p>
            <a:r>
              <a:rPr lang="en-US" altLang="en-US" dirty="0"/>
              <a:t>The Panel </a:t>
            </a:r>
            <a:r>
              <a:rPr lang="en-US" altLang="en-US" dirty="0" smtClean="0"/>
              <a:t>is not to be </a:t>
            </a:r>
            <a:r>
              <a:rPr lang="en-US" altLang="en-US" dirty="0"/>
              <a:t>officers or BOT members.</a:t>
            </a:r>
          </a:p>
          <a:p>
            <a:r>
              <a:rPr lang="en-US" altLang="en-US" dirty="0"/>
              <a:t>The panel serves a 1 year term or a term decided by the BOT.</a:t>
            </a:r>
          </a:p>
          <a:p>
            <a:endParaRPr lang="en-US" dirty="0">
              <a:solidFill>
                <a:srgbClr val="00B0F0"/>
              </a:solidFill>
            </a:endParaRPr>
          </a:p>
        </p:txBody>
      </p:sp>
    </p:spTree>
    <p:extLst>
      <p:ext uri="{BB962C8B-B14F-4D97-AF65-F5344CB8AC3E}">
        <p14:creationId xmlns:p14="http://schemas.microsoft.com/office/powerpoint/2010/main" val="340329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anim calcmode="lin" valueType="num">
                                      <p:cBhvr>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anim calcmode="lin" valueType="num">
                                      <p:cBhvr>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UPCBL Article XXII Section 2 </a:t>
            </a:r>
            <a:r>
              <a:rPr lang="en-US" sz="2400" dirty="0"/>
              <a:t>Cont</a:t>
            </a:r>
            <a:r>
              <a:rPr lang="en-US" sz="2400" dirty="0" smtClean="0"/>
              <a:t>..</a:t>
            </a:r>
            <a:endParaRPr lang="en-US" dirty="0"/>
          </a:p>
        </p:txBody>
      </p:sp>
      <p:sp>
        <p:nvSpPr>
          <p:cNvPr id="3" name="Content Placeholder 2"/>
          <p:cNvSpPr>
            <a:spLocks noGrp="1"/>
          </p:cNvSpPr>
          <p:nvPr>
            <p:ph sz="quarter" idx="1"/>
          </p:nvPr>
        </p:nvSpPr>
        <p:spPr>
          <a:xfrm>
            <a:off x="301752" y="1527048"/>
            <a:ext cx="8503920" cy="4797552"/>
          </a:xfrm>
        </p:spPr>
        <p:txBody>
          <a:bodyPr/>
          <a:lstStyle/>
          <a:p>
            <a:pPr>
              <a:lnSpc>
                <a:spcPct val="80000"/>
              </a:lnSpc>
            </a:pPr>
            <a:endParaRPr lang="en-US" altLang="en-US" sz="2800" dirty="0" smtClean="0">
              <a:latin typeface="+mj-lt"/>
              <a:cs typeface="Times New Roman" pitchFamily="18" charset="0"/>
            </a:endParaRPr>
          </a:p>
          <a:p>
            <a:pPr>
              <a:lnSpc>
                <a:spcPct val="80000"/>
              </a:lnSpc>
            </a:pPr>
            <a:endParaRPr lang="en-US" altLang="en-US" sz="2800" dirty="0">
              <a:latin typeface="+mj-lt"/>
              <a:cs typeface="Times New Roman" pitchFamily="18" charset="0"/>
            </a:endParaRPr>
          </a:p>
          <a:p>
            <a:pPr>
              <a:lnSpc>
                <a:spcPct val="80000"/>
              </a:lnSpc>
            </a:pPr>
            <a:endParaRPr lang="en-US" altLang="en-US" sz="2800" dirty="0" smtClean="0">
              <a:latin typeface="+mj-lt"/>
              <a:cs typeface="Times New Roman" pitchFamily="18" charset="0"/>
            </a:endParaRPr>
          </a:p>
          <a:p>
            <a:pPr>
              <a:lnSpc>
                <a:spcPct val="80000"/>
              </a:lnSpc>
            </a:pPr>
            <a:r>
              <a:rPr lang="en-US" altLang="en-US" sz="2800" dirty="0" smtClean="0">
                <a:latin typeface="+mj-lt"/>
                <a:cs typeface="Times New Roman" pitchFamily="18" charset="0"/>
              </a:rPr>
              <a:t>No </a:t>
            </a:r>
            <a:r>
              <a:rPr lang="en-US" altLang="en-US" sz="2800" dirty="0">
                <a:latin typeface="+mj-lt"/>
                <a:cs typeface="Times New Roman" pitchFamily="18" charset="0"/>
              </a:rPr>
              <a:t>member against whom charges have been preferred, or who has preferred charges </a:t>
            </a:r>
            <a:r>
              <a:rPr lang="en-US" altLang="en-US" sz="2800" dirty="0" smtClean="0">
                <a:latin typeface="+mj-lt"/>
                <a:cs typeface="Times New Roman" pitchFamily="18" charset="0"/>
              </a:rPr>
              <a:t>against, </a:t>
            </a:r>
            <a:r>
              <a:rPr lang="en-US" altLang="en-US" sz="2800" dirty="0">
                <a:latin typeface="+mj-lt"/>
                <a:cs typeface="Times New Roman" pitchFamily="18" charset="0"/>
              </a:rPr>
              <a:t>shall sit in judgment on any board, committee, or panel </a:t>
            </a:r>
            <a:r>
              <a:rPr lang="en-US" altLang="en-US" sz="2800" dirty="0" smtClean="0">
                <a:latin typeface="+mj-lt"/>
                <a:cs typeface="Times New Roman" pitchFamily="18" charset="0"/>
              </a:rPr>
              <a:t>deciding the issue</a:t>
            </a:r>
            <a:r>
              <a:rPr lang="en-US" altLang="en-US" sz="2800" dirty="0" smtClean="0">
                <a:latin typeface="Arial" charset="0"/>
                <a:cs typeface="Times New Roman" pitchFamily="18" charset="0"/>
              </a:rPr>
              <a:t>.</a:t>
            </a:r>
          </a:p>
          <a:p>
            <a:pPr>
              <a:lnSpc>
                <a:spcPct val="80000"/>
              </a:lnSpc>
            </a:pPr>
            <a:endParaRPr lang="en-US" sz="2400" dirty="0" smtClean="0">
              <a:solidFill>
                <a:schemeClr val="accent2"/>
              </a:solidFill>
              <a:latin typeface="+mj-lt"/>
              <a:cs typeface="Times New Roman" pitchFamily="18" charset="0"/>
            </a:endParaRPr>
          </a:p>
          <a:p>
            <a:pPr marL="0" indent="0">
              <a:lnSpc>
                <a:spcPct val="80000"/>
              </a:lnSpc>
              <a:buNone/>
            </a:pPr>
            <a:endParaRPr lang="en-US" sz="2800" dirty="0">
              <a:solidFill>
                <a:srgbClr val="00B0F0"/>
              </a:solidFill>
              <a:latin typeface="+mj-lt"/>
            </a:endParaRPr>
          </a:p>
        </p:txBody>
      </p:sp>
    </p:spTree>
    <p:extLst>
      <p:ext uri="{BB962C8B-B14F-4D97-AF65-F5344CB8AC3E}">
        <p14:creationId xmlns:p14="http://schemas.microsoft.com/office/powerpoint/2010/main" val="2248763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UPCBL Article XXII Section 2 </a:t>
            </a:r>
            <a:r>
              <a:rPr lang="en-US" sz="2400" dirty="0" err="1" smtClean="0"/>
              <a:t>Cont</a:t>
            </a:r>
            <a:r>
              <a:rPr lang="en-US" sz="2400" dirty="0" smtClean="0"/>
              <a:t>…</a:t>
            </a:r>
            <a:endParaRPr lang="en-US" dirty="0"/>
          </a:p>
        </p:txBody>
      </p:sp>
      <p:sp>
        <p:nvSpPr>
          <p:cNvPr id="3" name="Content Placeholder 2"/>
          <p:cNvSpPr>
            <a:spLocks noGrp="1"/>
          </p:cNvSpPr>
          <p:nvPr>
            <p:ph sz="quarter" idx="1"/>
          </p:nvPr>
        </p:nvSpPr>
        <p:spPr/>
        <p:txBody>
          <a:bodyPr>
            <a:normAutofit/>
          </a:bodyPr>
          <a:lstStyle/>
          <a:p>
            <a:pPr>
              <a:lnSpc>
                <a:spcPct val="80000"/>
              </a:lnSpc>
            </a:pPr>
            <a:endParaRPr lang="en-US" altLang="en-US" sz="2800" dirty="0" smtClean="0">
              <a:latin typeface="+mj-lt"/>
              <a:cs typeface="Times New Roman" pitchFamily="18" charset="0"/>
            </a:endParaRPr>
          </a:p>
          <a:p>
            <a:pPr>
              <a:lnSpc>
                <a:spcPct val="80000"/>
              </a:lnSpc>
            </a:pPr>
            <a:r>
              <a:rPr lang="en-US" altLang="en-US" sz="2800" dirty="0" smtClean="0">
                <a:latin typeface="+mj-lt"/>
                <a:cs typeface="Times New Roman" pitchFamily="18" charset="0"/>
              </a:rPr>
              <a:t>Members </a:t>
            </a:r>
            <a:r>
              <a:rPr lang="en-US" altLang="en-US" sz="2800" dirty="0">
                <a:latin typeface="+mj-lt"/>
                <a:cs typeface="Times New Roman" pitchFamily="18" charset="0"/>
              </a:rPr>
              <a:t>may be suspended from the use of the post club </a:t>
            </a:r>
            <a:r>
              <a:rPr lang="en-US" altLang="en-US" sz="2800" dirty="0" smtClean="0">
                <a:latin typeface="+mj-lt"/>
                <a:cs typeface="Times New Roman" pitchFamily="18" charset="0"/>
              </a:rPr>
              <a:t>room </a:t>
            </a:r>
            <a:r>
              <a:rPr lang="en-US" altLang="en-US" sz="2800" dirty="0">
                <a:latin typeface="+mj-lt"/>
                <a:cs typeface="Times New Roman" pitchFamily="18" charset="0"/>
              </a:rPr>
              <a:t>by action of the Board of Trustees</a:t>
            </a:r>
            <a:r>
              <a:rPr lang="en-US" altLang="en-US" sz="2800" dirty="0">
                <a:latin typeface="Arial" charset="0"/>
                <a:cs typeface="Times New Roman" pitchFamily="18" charset="0"/>
              </a:rPr>
              <a:t>.</a:t>
            </a:r>
          </a:p>
          <a:p>
            <a:pPr>
              <a:lnSpc>
                <a:spcPct val="80000"/>
              </a:lnSpc>
            </a:pPr>
            <a:endParaRPr lang="en-US" altLang="en-US" sz="2400" dirty="0" smtClean="0">
              <a:solidFill>
                <a:schemeClr val="accent2"/>
              </a:solidFill>
              <a:latin typeface="+mj-lt"/>
              <a:cs typeface="Times New Roman" pitchFamily="18" charset="0"/>
            </a:endParaRPr>
          </a:p>
          <a:p>
            <a:pPr marL="0" indent="0">
              <a:lnSpc>
                <a:spcPct val="80000"/>
              </a:lnSpc>
              <a:buNone/>
            </a:pPr>
            <a:endParaRPr lang="en-US" altLang="en-US" sz="2400" dirty="0">
              <a:solidFill>
                <a:schemeClr val="accent2"/>
              </a:solidFill>
              <a:latin typeface="+mj-lt"/>
              <a:cs typeface="Times New Roman" pitchFamily="18" charset="0"/>
            </a:endParaRPr>
          </a:p>
          <a:p>
            <a:pPr>
              <a:lnSpc>
                <a:spcPct val="80000"/>
              </a:lnSpc>
            </a:pPr>
            <a:r>
              <a:rPr lang="en-US" altLang="en-US" sz="2400" dirty="0" smtClean="0">
                <a:solidFill>
                  <a:schemeClr val="accent2"/>
                </a:solidFill>
                <a:latin typeface="+mj-lt"/>
                <a:cs typeface="Times New Roman" pitchFamily="18" charset="0"/>
              </a:rPr>
              <a:t>The </a:t>
            </a:r>
            <a:r>
              <a:rPr lang="en-US" altLang="en-US" sz="2400" dirty="0">
                <a:solidFill>
                  <a:schemeClr val="accent2"/>
                </a:solidFill>
                <a:latin typeface="+mj-lt"/>
                <a:cs typeface="Times New Roman" pitchFamily="18" charset="0"/>
              </a:rPr>
              <a:t>Board of Trustees can suspend club room privileges </a:t>
            </a:r>
            <a:r>
              <a:rPr lang="en-US" altLang="en-US" sz="2400" dirty="0" smtClean="0">
                <a:solidFill>
                  <a:schemeClr val="accent2"/>
                </a:solidFill>
                <a:latin typeface="+mj-lt"/>
                <a:cs typeface="Times New Roman" pitchFamily="18" charset="0"/>
              </a:rPr>
              <a:t>by concurring with the three member panels recommendation for punishment. </a:t>
            </a:r>
            <a:r>
              <a:rPr lang="en-US" sz="2400" dirty="0" smtClean="0">
                <a:solidFill>
                  <a:schemeClr val="accent2"/>
                </a:solidFill>
                <a:latin typeface="+mj-lt"/>
                <a:cs typeface="Times New Roman" pitchFamily="18" charset="0"/>
              </a:rPr>
              <a:t>Or through its own decision. (Appeal)</a:t>
            </a:r>
          </a:p>
          <a:p>
            <a:pPr marL="0" indent="0" algn="ctr">
              <a:lnSpc>
                <a:spcPct val="80000"/>
              </a:lnSpc>
              <a:buNone/>
            </a:pPr>
            <a:endParaRPr lang="en-US" sz="2400" dirty="0">
              <a:latin typeface="+mj-lt"/>
            </a:endParaRPr>
          </a:p>
        </p:txBody>
      </p:sp>
    </p:spTree>
    <p:extLst>
      <p:ext uri="{BB962C8B-B14F-4D97-AF65-F5344CB8AC3E}">
        <p14:creationId xmlns:p14="http://schemas.microsoft.com/office/powerpoint/2010/main" val="2078956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UPCBL Article XXII Section 2 </a:t>
            </a:r>
            <a:r>
              <a:rPr lang="en-US" sz="2400" dirty="0" err="1" smtClean="0"/>
              <a:t>Cont</a:t>
            </a:r>
            <a:r>
              <a:rPr lang="en-US" sz="2400" dirty="0" smtClean="0"/>
              <a:t>….</a:t>
            </a:r>
            <a:endParaRPr lang="en-US" dirty="0"/>
          </a:p>
        </p:txBody>
      </p:sp>
      <p:sp>
        <p:nvSpPr>
          <p:cNvPr id="3" name="Content Placeholder 2"/>
          <p:cNvSpPr>
            <a:spLocks noGrp="1"/>
          </p:cNvSpPr>
          <p:nvPr>
            <p:ph sz="quarter" idx="1"/>
          </p:nvPr>
        </p:nvSpPr>
        <p:spPr>
          <a:xfrm>
            <a:off x="301752" y="1527048"/>
            <a:ext cx="8503920" cy="5178552"/>
          </a:xfrm>
        </p:spPr>
        <p:txBody>
          <a:bodyPr>
            <a:normAutofit/>
          </a:bodyPr>
          <a:lstStyle/>
          <a:p>
            <a:pPr>
              <a:lnSpc>
                <a:spcPct val="80000"/>
              </a:lnSpc>
            </a:pPr>
            <a:r>
              <a:rPr lang="en-US" altLang="en-US" sz="2400" dirty="0">
                <a:latin typeface="+mj-lt"/>
                <a:cs typeface="Times New Roman" pitchFamily="18" charset="0"/>
              </a:rPr>
              <a:t>Any member under suspension of club room privileges shall not be permitted in the club room until termination of the </a:t>
            </a:r>
            <a:r>
              <a:rPr lang="en-US" altLang="en-US" sz="2400" dirty="0" smtClean="0">
                <a:latin typeface="+mj-lt"/>
                <a:cs typeface="Times New Roman" pitchFamily="18" charset="0"/>
              </a:rPr>
              <a:t>suspension.</a:t>
            </a:r>
          </a:p>
          <a:p>
            <a:pPr>
              <a:lnSpc>
                <a:spcPct val="80000"/>
              </a:lnSpc>
            </a:pPr>
            <a:r>
              <a:rPr lang="en-US" altLang="en-US" sz="2400" dirty="0" smtClean="0">
                <a:latin typeface="+mj-lt"/>
                <a:cs typeface="Times New Roman" pitchFamily="18" charset="0"/>
              </a:rPr>
              <a:t>However</a:t>
            </a:r>
            <a:r>
              <a:rPr lang="en-US" altLang="en-US" sz="2400" dirty="0">
                <a:latin typeface="+mj-lt"/>
                <a:cs typeface="Times New Roman" pitchFamily="18" charset="0"/>
              </a:rPr>
              <a:t>, a member that is serving a suspension of club room privileges shall be permitted to attend post meetings, but said member must vacate the premises upon completion of the meeting.</a:t>
            </a:r>
          </a:p>
          <a:p>
            <a:pPr>
              <a:lnSpc>
                <a:spcPct val="80000"/>
              </a:lnSpc>
            </a:pPr>
            <a:endParaRPr lang="en-US" altLang="en-US" sz="2800" dirty="0" smtClean="0">
              <a:latin typeface="Arial" charset="0"/>
              <a:cs typeface="Times New Roman" pitchFamily="18" charset="0"/>
            </a:endParaRPr>
          </a:p>
          <a:p>
            <a:pPr>
              <a:lnSpc>
                <a:spcPct val="80000"/>
              </a:lnSpc>
            </a:pPr>
            <a:r>
              <a:rPr lang="en-US" altLang="en-US" sz="2800" i="1" dirty="0" smtClean="0">
                <a:latin typeface="Arial" charset="0"/>
                <a:cs typeface="Times New Roman" pitchFamily="18" charset="0"/>
              </a:rPr>
              <a:t> </a:t>
            </a:r>
            <a:r>
              <a:rPr lang="en-US" altLang="en-US" sz="2400" i="1" dirty="0">
                <a:solidFill>
                  <a:schemeClr val="accent2"/>
                </a:solidFill>
                <a:latin typeface="+mj-lt"/>
                <a:cs typeface="Times New Roman" pitchFamily="18" charset="0"/>
              </a:rPr>
              <a:t>The suspended member may also participate in any and all AMVET functions. </a:t>
            </a:r>
            <a:r>
              <a:rPr lang="en-US" altLang="en-US" sz="2400" i="1" dirty="0" smtClean="0">
                <a:solidFill>
                  <a:schemeClr val="accent2"/>
                </a:solidFill>
                <a:latin typeface="+mj-lt"/>
                <a:cs typeface="Times New Roman" pitchFamily="18" charset="0"/>
              </a:rPr>
              <a:t>(not held in the Canteen) </a:t>
            </a:r>
          </a:p>
          <a:p>
            <a:pPr>
              <a:lnSpc>
                <a:spcPct val="80000"/>
              </a:lnSpc>
            </a:pPr>
            <a:endParaRPr lang="en-US" altLang="en-US" sz="2400" i="1" dirty="0">
              <a:solidFill>
                <a:schemeClr val="accent2"/>
              </a:solidFill>
              <a:latin typeface="+mj-lt"/>
              <a:cs typeface="Times New Roman" pitchFamily="18" charset="0"/>
            </a:endParaRPr>
          </a:p>
          <a:p>
            <a:pPr>
              <a:lnSpc>
                <a:spcPct val="80000"/>
              </a:lnSpc>
            </a:pPr>
            <a:r>
              <a:rPr lang="en-US" altLang="en-US" sz="2400" i="1" dirty="0" smtClean="0">
                <a:solidFill>
                  <a:schemeClr val="accent2"/>
                </a:solidFill>
                <a:latin typeface="+mj-lt"/>
                <a:cs typeface="Times New Roman" pitchFamily="18" charset="0"/>
              </a:rPr>
              <a:t>The </a:t>
            </a:r>
            <a:r>
              <a:rPr lang="en-US" altLang="en-US" sz="2400" i="1" dirty="0">
                <a:solidFill>
                  <a:schemeClr val="accent2"/>
                </a:solidFill>
                <a:latin typeface="+mj-lt"/>
                <a:cs typeface="Times New Roman" pitchFamily="18" charset="0"/>
              </a:rPr>
              <a:t>Board of Trustees </a:t>
            </a:r>
            <a:r>
              <a:rPr lang="en-US" altLang="en-US" sz="2400" i="1" u="sng" dirty="0" smtClean="0">
                <a:solidFill>
                  <a:srgbClr val="FFFF00"/>
                </a:solidFill>
                <a:latin typeface="+mj-lt"/>
                <a:cs typeface="Times New Roman" pitchFamily="18" charset="0"/>
              </a:rPr>
              <a:t>cannot</a:t>
            </a:r>
            <a:r>
              <a:rPr lang="en-US" altLang="en-US" sz="2400" i="1" dirty="0" smtClean="0">
                <a:solidFill>
                  <a:schemeClr val="accent2"/>
                </a:solidFill>
                <a:latin typeface="+mj-lt"/>
                <a:cs typeface="Times New Roman" pitchFamily="18" charset="0"/>
              </a:rPr>
              <a:t> </a:t>
            </a:r>
            <a:r>
              <a:rPr lang="en-US" altLang="en-US" sz="2400" i="1" dirty="0">
                <a:solidFill>
                  <a:schemeClr val="accent2"/>
                </a:solidFill>
                <a:latin typeface="+mj-lt"/>
                <a:cs typeface="Times New Roman" pitchFamily="18" charset="0"/>
              </a:rPr>
              <a:t>suspend AMVET </a:t>
            </a:r>
            <a:r>
              <a:rPr lang="en-US" altLang="en-US" sz="2400" i="1" dirty="0" smtClean="0">
                <a:solidFill>
                  <a:schemeClr val="accent2"/>
                </a:solidFill>
                <a:latin typeface="+mj-lt"/>
                <a:cs typeface="Times New Roman" pitchFamily="18" charset="0"/>
              </a:rPr>
              <a:t>or Post membership</a:t>
            </a:r>
            <a:r>
              <a:rPr lang="en-US" altLang="en-US" sz="2400" i="1" dirty="0">
                <a:solidFill>
                  <a:schemeClr val="accent2"/>
                </a:solidFill>
                <a:latin typeface="+mj-lt"/>
                <a:cs typeface="Times New Roman" pitchFamily="18" charset="0"/>
              </a:rPr>
              <a:t>. </a:t>
            </a:r>
            <a:endParaRPr lang="en-US" altLang="en-US" sz="2400" i="1" dirty="0" smtClean="0">
              <a:solidFill>
                <a:schemeClr val="accent2"/>
              </a:solidFill>
              <a:latin typeface="+mj-lt"/>
              <a:cs typeface="Times New Roman" pitchFamily="18" charset="0"/>
            </a:endParaRPr>
          </a:p>
          <a:p>
            <a:pPr marL="0" indent="0">
              <a:lnSpc>
                <a:spcPct val="80000"/>
              </a:lnSpc>
              <a:buNone/>
            </a:pPr>
            <a:r>
              <a:rPr lang="en-US" altLang="en-US" sz="2400" i="1" dirty="0" smtClean="0">
                <a:solidFill>
                  <a:schemeClr val="accent2"/>
                </a:solidFill>
                <a:latin typeface="+mj-lt"/>
                <a:cs typeface="Times New Roman" pitchFamily="18" charset="0"/>
              </a:rPr>
              <a:t> </a:t>
            </a:r>
            <a:endParaRPr lang="en-US" altLang="en-US" sz="2400" i="1" dirty="0">
              <a:solidFill>
                <a:schemeClr val="accent2"/>
              </a:solidFill>
              <a:latin typeface="+mj-lt"/>
              <a:cs typeface="Times New Roman" pitchFamily="18" charset="0"/>
            </a:endParaRPr>
          </a:p>
          <a:p>
            <a:pPr>
              <a:lnSpc>
                <a:spcPct val="80000"/>
              </a:lnSpc>
            </a:pPr>
            <a:endParaRPr lang="en-US" altLang="en-US" sz="2800" dirty="0">
              <a:solidFill>
                <a:schemeClr val="accent2"/>
              </a:solidFill>
              <a:latin typeface="Arial" charset="0"/>
              <a:cs typeface="Times New Roman" pitchFamily="18" charset="0"/>
            </a:endParaRPr>
          </a:p>
          <a:p>
            <a:endParaRPr lang="en-US" dirty="0"/>
          </a:p>
        </p:txBody>
      </p:sp>
      <p:pic>
        <p:nvPicPr>
          <p:cNvPr id="2050" name="Picture 2" descr="C:\Users\Home\AppData\Local\Microsoft\Windows\INetCache\IE\1MY2XBLN\large-Thumbtack-note-Important-0-15235[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5562600"/>
            <a:ext cx="1642056" cy="1165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48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par>
                                <p:cTn id="16" presetID="14" presetClass="entr" presetSubtype="10" fill="hold" nodeType="withEffect">
                                  <p:stCondLst>
                                    <p:cond delay="1500"/>
                                  </p:stCondLst>
                                  <p:childTnLst>
                                    <p:set>
                                      <p:cBhvr>
                                        <p:cTn id="17" dur="1" fill="hold">
                                          <p:stCondLst>
                                            <p:cond delay="0"/>
                                          </p:stCondLst>
                                        </p:cTn>
                                        <p:tgtEl>
                                          <p:spTgt spid="2050"/>
                                        </p:tgtEl>
                                        <p:attrNameLst>
                                          <p:attrName>style.visibility</p:attrName>
                                        </p:attrNameLst>
                                      </p:cBhvr>
                                      <p:to>
                                        <p:strVal val="visible"/>
                                      </p:to>
                                    </p:set>
                                    <p:animEffect transition="in" filter="randombar(horizontal)">
                                      <p:cBhvr>
                                        <p:cTn id="1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UPCBL Article XXII Section 2 </a:t>
            </a:r>
            <a:r>
              <a:rPr lang="en-US" sz="2400" dirty="0" err="1"/>
              <a:t>Cont</a:t>
            </a:r>
            <a:r>
              <a:rPr lang="en-US" sz="2400" dirty="0" smtClean="0"/>
              <a:t>…..</a:t>
            </a:r>
            <a:endParaRPr lang="en-US" dirty="0"/>
          </a:p>
        </p:txBody>
      </p:sp>
      <p:sp>
        <p:nvSpPr>
          <p:cNvPr id="3" name="Content Placeholder 2"/>
          <p:cNvSpPr>
            <a:spLocks noGrp="1"/>
          </p:cNvSpPr>
          <p:nvPr>
            <p:ph sz="quarter" idx="1"/>
          </p:nvPr>
        </p:nvSpPr>
        <p:spPr>
          <a:xfrm>
            <a:off x="301752" y="1527048"/>
            <a:ext cx="8503920" cy="5254752"/>
          </a:xfrm>
        </p:spPr>
        <p:txBody>
          <a:bodyPr>
            <a:normAutofit/>
          </a:bodyPr>
          <a:lstStyle/>
          <a:p>
            <a:pPr algn="just">
              <a:lnSpc>
                <a:spcPct val="80000"/>
              </a:lnSpc>
            </a:pPr>
            <a:endParaRPr lang="en-US" altLang="en-US" sz="2800" dirty="0" smtClean="0">
              <a:latin typeface="+mj-lt"/>
              <a:cs typeface="Times New Roman" pitchFamily="18" charset="0"/>
            </a:endParaRPr>
          </a:p>
          <a:p>
            <a:pPr algn="just">
              <a:lnSpc>
                <a:spcPct val="80000"/>
              </a:lnSpc>
            </a:pPr>
            <a:r>
              <a:rPr lang="en-US" altLang="en-US" sz="2800" dirty="0" smtClean="0">
                <a:latin typeface="+mj-lt"/>
                <a:cs typeface="Times New Roman" pitchFamily="18" charset="0"/>
              </a:rPr>
              <a:t>A </a:t>
            </a:r>
            <a:r>
              <a:rPr lang="en-US" altLang="en-US" sz="2800" dirty="0">
                <a:latin typeface="+mj-lt"/>
                <a:cs typeface="Times New Roman" pitchFamily="18" charset="0"/>
              </a:rPr>
              <a:t>member who has been </a:t>
            </a:r>
            <a:r>
              <a:rPr lang="en-US" altLang="en-US" sz="2800" dirty="0" smtClean="0">
                <a:latin typeface="+mj-lt"/>
                <a:cs typeface="Times New Roman" pitchFamily="18" charset="0"/>
              </a:rPr>
              <a:t>suspended from </a:t>
            </a:r>
            <a:r>
              <a:rPr lang="en-US" altLang="en-US" sz="2800" dirty="0">
                <a:latin typeface="+mj-lt"/>
                <a:cs typeface="Times New Roman" pitchFamily="18" charset="0"/>
              </a:rPr>
              <a:t>club room privileges may appeal the suspension to the Board of Trustees within </a:t>
            </a:r>
            <a:r>
              <a:rPr lang="en-US" altLang="en-US" sz="2800" dirty="0" smtClean="0">
                <a:latin typeface="+mj-lt"/>
                <a:cs typeface="Times New Roman" pitchFamily="18" charset="0"/>
              </a:rPr>
              <a:t>15 </a:t>
            </a:r>
            <a:r>
              <a:rPr lang="en-US" altLang="en-US" sz="2800" dirty="0">
                <a:latin typeface="+mj-lt"/>
                <a:cs typeface="Times New Roman" pitchFamily="18" charset="0"/>
              </a:rPr>
              <a:t>days in writing. The member may then </a:t>
            </a:r>
            <a:r>
              <a:rPr lang="en-US" altLang="en-US" sz="2800" dirty="0" smtClean="0">
                <a:latin typeface="+mj-lt"/>
                <a:cs typeface="Times New Roman" pitchFamily="18" charset="0"/>
              </a:rPr>
              <a:t>present </a:t>
            </a:r>
            <a:r>
              <a:rPr lang="en-US" altLang="en-US" sz="2800" dirty="0">
                <a:latin typeface="+mj-lt"/>
                <a:cs typeface="Times New Roman" pitchFamily="18" charset="0"/>
              </a:rPr>
              <a:t>their case to the Board of Trustees for consideration.</a:t>
            </a:r>
          </a:p>
          <a:p>
            <a:pPr>
              <a:lnSpc>
                <a:spcPct val="80000"/>
              </a:lnSpc>
            </a:pPr>
            <a:endParaRPr lang="en-US" altLang="en-US" sz="2400" dirty="0" smtClean="0">
              <a:solidFill>
                <a:schemeClr val="accent2"/>
              </a:solidFill>
              <a:latin typeface="+mj-lt"/>
              <a:cs typeface="Times New Roman" pitchFamily="18" charset="0"/>
            </a:endParaRPr>
          </a:p>
          <a:p>
            <a:pPr>
              <a:lnSpc>
                <a:spcPct val="80000"/>
              </a:lnSpc>
            </a:pPr>
            <a:r>
              <a:rPr lang="en-US" altLang="en-US" sz="2400" dirty="0" smtClean="0">
                <a:solidFill>
                  <a:schemeClr val="accent2"/>
                </a:solidFill>
                <a:latin typeface="+mj-lt"/>
                <a:cs typeface="Times New Roman" pitchFamily="18" charset="0"/>
              </a:rPr>
              <a:t>It </a:t>
            </a:r>
            <a:r>
              <a:rPr lang="en-US" altLang="en-US" sz="2400" dirty="0">
                <a:solidFill>
                  <a:schemeClr val="accent2"/>
                </a:solidFill>
                <a:latin typeface="+mj-lt"/>
                <a:cs typeface="Times New Roman" pitchFamily="18" charset="0"/>
              </a:rPr>
              <a:t>is a basic premise </a:t>
            </a:r>
            <a:r>
              <a:rPr lang="en-US" altLang="en-US" sz="2400" dirty="0" smtClean="0">
                <a:solidFill>
                  <a:schemeClr val="accent2"/>
                </a:solidFill>
                <a:latin typeface="+mj-lt"/>
                <a:cs typeface="Times New Roman" pitchFamily="18" charset="0"/>
              </a:rPr>
              <a:t>of  law</a:t>
            </a:r>
            <a:r>
              <a:rPr lang="en-US" altLang="en-US" sz="2400" dirty="0">
                <a:solidFill>
                  <a:schemeClr val="accent2"/>
                </a:solidFill>
                <a:latin typeface="+mj-lt"/>
                <a:cs typeface="Times New Roman" pitchFamily="18" charset="0"/>
              </a:rPr>
              <a:t>, </a:t>
            </a:r>
            <a:r>
              <a:rPr lang="en-US" altLang="en-US" sz="2400" dirty="0" smtClean="0">
                <a:solidFill>
                  <a:schemeClr val="accent2"/>
                </a:solidFill>
                <a:latin typeface="+mj-lt"/>
                <a:cs typeface="Times New Roman" pitchFamily="18" charset="0"/>
              </a:rPr>
              <a:t>That </a:t>
            </a:r>
            <a:r>
              <a:rPr lang="en-US" altLang="en-US" sz="2400" dirty="0">
                <a:solidFill>
                  <a:schemeClr val="accent2"/>
                </a:solidFill>
                <a:latin typeface="+mj-lt"/>
                <a:cs typeface="Times New Roman" pitchFamily="18" charset="0"/>
              </a:rPr>
              <a:t>every one has a right to an appeal, so is the case with AMVETS. </a:t>
            </a:r>
            <a:endParaRPr lang="en-US" altLang="en-US" sz="2400" dirty="0" smtClean="0">
              <a:solidFill>
                <a:schemeClr val="accent2"/>
              </a:solidFill>
              <a:latin typeface="+mj-lt"/>
              <a:cs typeface="Times New Roman" pitchFamily="18" charset="0"/>
            </a:endParaRPr>
          </a:p>
          <a:p>
            <a:pPr marL="0" indent="0">
              <a:lnSpc>
                <a:spcPct val="80000"/>
              </a:lnSpc>
              <a:buNone/>
            </a:pPr>
            <a:endParaRPr lang="en-US" altLang="en-US" sz="2400" dirty="0" smtClean="0">
              <a:solidFill>
                <a:schemeClr val="accent2"/>
              </a:solidFill>
              <a:latin typeface="+mj-lt"/>
              <a:cs typeface="Times New Roman" pitchFamily="18" charset="0"/>
            </a:endParaRPr>
          </a:p>
          <a:p>
            <a:pPr>
              <a:lnSpc>
                <a:spcPct val="80000"/>
              </a:lnSpc>
            </a:pPr>
            <a:r>
              <a:rPr lang="en-US" altLang="en-US" sz="2400" dirty="0" smtClean="0">
                <a:solidFill>
                  <a:schemeClr val="accent2"/>
                </a:solidFill>
                <a:latin typeface="+mj-lt"/>
                <a:cs typeface="Times New Roman" pitchFamily="18" charset="0"/>
              </a:rPr>
              <a:t>The </a:t>
            </a:r>
            <a:r>
              <a:rPr lang="en-US" altLang="en-US" sz="2400" dirty="0">
                <a:solidFill>
                  <a:schemeClr val="accent2"/>
                </a:solidFill>
                <a:latin typeface="+mj-lt"/>
                <a:cs typeface="Times New Roman" pitchFamily="18" charset="0"/>
              </a:rPr>
              <a:t>appeal process to the Board of Trustees </a:t>
            </a:r>
            <a:r>
              <a:rPr lang="en-US" altLang="en-US" sz="2400" dirty="0" smtClean="0">
                <a:solidFill>
                  <a:schemeClr val="accent2"/>
                </a:solidFill>
                <a:latin typeface="+mj-lt"/>
                <a:cs typeface="Times New Roman" pitchFamily="18" charset="0"/>
              </a:rPr>
              <a:t>is final </a:t>
            </a:r>
            <a:r>
              <a:rPr lang="en-US" altLang="en-US" sz="2400" dirty="0">
                <a:solidFill>
                  <a:schemeClr val="accent2"/>
                </a:solidFill>
                <a:latin typeface="+mj-lt"/>
                <a:cs typeface="Times New Roman" pitchFamily="18" charset="0"/>
              </a:rPr>
              <a:t>and </a:t>
            </a:r>
            <a:r>
              <a:rPr lang="en-US" altLang="en-US" sz="2400" dirty="0" smtClean="0">
                <a:solidFill>
                  <a:schemeClr val="accent2"/>
                </a:solidFill>
                <a:latin typeface="+mj-lt"/>
                <a:cs typeface="Times New Roman" pitchFamily="18" charset="0"/>
              </a:rPr>
              <a:t>binding if the filing and hearing was properly held. </a:t>
            </a:r>
          </a:p>
          <a:p>
            <a:endParaRPr lang="en-US" dirty="0"/>
          </a:p>
        </p:txBody>
      </p:sp>
    </p:spTree>
    <p:extLst>
      <p:ext uri="{BB962C8B-B14F-4D97-AF65-F5344CB8AC3E}">
        <p14:creationId xmlns:p14="http://schemas.microsoft.com/office/powerpoint/2010/main" val="120133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normAutofit fontScale="90000"/>
          </a:bodyPr>
          <a:lstStyle/>
          <a:p>
            <a:pPr algn="ctr"/>
            <a:r>
              <a:rPr lang="en-US" dirty="0" smtClean="0">
                <a:solidFill>
                  <a:srgbClr val="FF0000"/>
                </a:solidFill>
              </a:rPr>
              <a:t>Pre - introduction</a:t>
            </a:r>
            <a:endParaRPr lang="en-US" dirty="0">
              <a:solidFill>
                <a:srgbClr val="FF0000"/>
              </a:solidFill>
            </a:endParaRPr>
          </a:p>
        </p:txBody>
      </p:sp>
      <p:sp>
        <p:nvSpPr>
          <p:cNvPr id="3" name="Content Placeholder 2"/>
          <p:cNvSpPr>
            <a:spLocks noGrp="1"/>
          </p:cNvSpPr>
          <p:nvPr>
            <p:ph sz="quarter" idx="4294967295"/>
          </p:nvPr>
        </p:nvSpPr>
        <p:spPr>
          <a:xfrm>
            <a:off x="304800" y="1447800"/>
            <a:ext cx="8534400" cy="5334000"/>
          </a:xfrm>
          <a:prstGeom prst="rect">
            <a:avLst/>
          </a:prstGeom>
        </p:spPr>
        <p:txBody>
          <a:bodyPr>
            <a:normAutofit/>
          </a:bodyPr>
          <a:lstStyle/>
          <a:p>
            <a:r>
              <a:rPr lang="en-US" sz="3200" dirty="0" smtClean="0">
                <a:latin typeface="Baskerville Old Face" panose="02020602080505020303" pitchFamily="18" charset="0"/>
              </a:rPr>
              <a:t>The discipline process of the Amvets is one of the most misunderstood, disregarded or ignored sections of the of the CBL’s. </a:t>
            </a:r>
            <a:endParaRPr lang="en-US" sz="3200" dirty="0">
              <a:latin typeface="Baskerville Old Face" panose="02020602080505020303" pitchFamily="18" charset="0"/>
            </a:endParaRPr>
          </a:p>
          <a:p>
            <a:r>
              <a:rPr lang="en-US" sz="3200" dirty="0" smtClean="0">
                <a:latin typeface="Baskerville Old Face" panose="02020602080505020303" pitchFamily="18" charset="0"/>
              </a:rPr>
              <a:t>Many post trustees / officers fail to realize the importance of the disciplinary process. </a:t>
            </a:r>
          </a:p>
          <a:p>
            <a:r>
              <a:rPr lang="en-US" sz="3200" dirty="0" smtClean="0">
                <a:latin typeface="Baskerville Old Face" panose="02020602080505020303" pitchFamily="18" charset="0"/>
              </a:rPr>
              <a:t>When done improperly it can cause morale problems in the entire post. </a:t>
            </a:r>
          </a:p>
          <a:p>
            <a:r>
              <a:rPr lang="en-US" sz="3200" dirty="0" smtClean="0">
                <a:latin typeface="Baskerville Old Face" panose="02020602080505020303" pitchFamily="18" charset="0"/>
              </a:rPr>
              <a:t>It also decreases the respect and confidence the membership has in its officers and or trustees</a:t>
            </a:r>
            <a:r>
              <a:rPr lang="en-US" sz="3200" dirty="0" smtClean="0">
                <a:latin typeface="Baskerville Old Face" panose="02020602080505020303" pitchFamily="18" charset="0"/>
              </a:rPr>
              <a:t>.</a:t>
            </a:r>
            <a:endParaRPr lang="en-US" sz="3200" dirty="0" smtClean="0">
              <a:latin typeface="Baskerville Old Face" panose="02020602080505020303" pitchFamily="18" charset="0"/>
            </a:endParaRPr>
          </a:p>
        </p:txBody>
      </p:sp>
    </p:spTree>
    <p:extLst>
      <p:ext uri="{BB962C8B-B14F-4D97-AF65-F5344CB8AC3E}">
        <p14:creationId xmlns:p14="http://schemas.microsoft.com/office/powerpoint/2010/main" val="32740492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UPCBL Article XXII Section 2 </a:t>
            </a:r>
            <a:r>
              <a:rPr lang="en-US" sz="2400" dirty="0" err="1"/>
              <a:t>Cont</a:t>
            </a:r>
            <a:r>
              <a:rPr lang="en-US" sz="2400" dirty="0" smtClean="0"/>
              <a:t>……</a:t>
            </a:r>
            <a:endParaRPr lang="en-US" dirty="0"/>
          </a:p>
        </p:txBody>
      </p:sp>
      <p:sp>
        <p:nvSpPr>
          <p:cNvPr id="3" name="Content Placeholder 2"/>
          <p:cNvSpPr>
            <a:spLocks noGrp="1"/>
          </p:cNvSpPr>
          <p:nvPr>
            <p:ph sz="quarter" idx="1"/>
          </p:nvPr>
        </p:nvSpPr>
        <p:spPr/>
        <p:txBody>
          <a:bodyPr>
            <a:normAutofit/>
          </a:bodyPr>
          <a:lstStyle/>
          <a:p>
            <a:pPr>
              <a:lnSpc>
                <a:spcPct val="80000"/>
              </a:lnSpc>
            </a:pPr>
            <a:endParaRPr lang="en-US" altLang="en-US" sz="2800" dirty="0" smtClean="0">
              <a:latin typeface="+mj-lt"/>
              <a:cs typeface="Times New Roman" pitchFamily="18" charset="0"/>
            </a:endParaRPr>
          </a:p>
          <a:p>
            <a:pPr lvl="0">
              <a:lnSpc>
                <a:spcPct val="80000"/>
              </a:lnSpc>
            </a:pPr>
            <a:r>
              <a:rPr lang="en-US" sz="2400" i="1" dirty="0" smtClean="0">
                <a:solidFill>
                  <a:srgbClr val="FFFF00"/>
                </a:solidFill>
              </a:rPr>
              <a:t>New June 2018</a:t>
            </a:r>
          </a:p>
          <a:p>
            <a:pPr lvl="0">
              <a:lnSpc>
                <a:spcPct val="80000"/>
              </a:lnSpc>
            </a:pPr>
            <a:r>
              <a:rPr lang="en-US" sz="2400" i="1" dirty="0" smtClean="0"/>
              <a:t>Notification </a:t>
            </a:r>
            <a:r>
              <a:rPr lang="en-US" sz="2400" i="1" dirty="0"/>
              <a:t>by the Board of Trustees to the member, to whom charges have been preferred against, shall be by certified mail within 5 days of receipt of charges.</a:t>
            </a:r>
            <a:endParaRPr lang="en-US" sz="2400" dirty="0"/>
          </a:p>
          <a:p>
            <a:pPr>
              <a:lnSpc>
                <a:spcPct val="80000"/>
              </a:lnSpc>
            </a:pPr>
            <a:endParaRPr lang="en-US" altLang="en-US" sz="2400" dirty="0" smtClean="0">
              <a:solidFill>
                <a:schemeClr val="accent2"/>
              </a:solidFill>
              <a:latin typeface="+mj-lt"/>
              <a:cs typeface="Times New Roman" pitchFamily="18" charset="0"/>
            </a:endParaRPr>
          </a:p>
          <a:p>
            <a:pPr>
              <a:lnSpc>
                <a:spcPct val="80000"/>
              </a:lnSpc>
            </a:pPr>
            <a:r>
              <a:rPr lang="en-US" altLang="en-US" sz="2400" dirty="0" smtClean="0">
                <a:solidFill>
                  <a:schemeClr val="accent2"/>
                </a:solidFill>
                <a:latin typeface="+mj-lt"/>
                <a:cs typeface="Times New Roman" pitchFamily="18" charset="0"/>
              </a:rPr>
              <a:t>The </a:t>
            </a:r>
            <a:r>
              <a:rPr lang="en-US" altLang="en-US" sz="2400" dirty="0">
                <a:solidFill>
                  <a:schemeClr val="accent2"/>
                </a:solidFill>
                <a:latin typeface="+mj-lt"/>
                <a:cs typeface="Times New Roman" pitchFamily="18" charset="0"/>
              </a:rPr>
              <a:t>member has rights</a:t>
            </a:r>
            <a:r>
              <a:rPr lang="en-US" altLang="en-US" sz="2400" dirty="0" smtClean="0">
                <a:solidFill>
                  <a:schemeClr val="accent2"/>
                </a:solidFill>
                <a:latin typeface="+mj-lt"/>
                <a:cs typeface="Times New Roman" pitchFamily="18" charset="0"/>
              </a:rPr>
              <a:t>. (including subordinate members) </a:t>
            </a:r>
          </a:p>
          <a:p>
            <a:pPr>
              <a:lnSpc>
                <a:spcPct val="80000"/>
              </a:lnSpc>
            </a:pPr>
            <a:r>
              <a:rPr lang="en-US" altLang="en-US" sz="2400" dirty="0" smtClean="0">
                <a:solidFill>
                  <a:schemeClr val="accent2"/>
                </a:solidFill>
                <a:latin typeface="+mj-lt"/>
                <a:cs typeface="Times New Roman" pitchFamily="18" charset="0"/>
              </a:rPr>
              <a:t>The </a:t>
            </a:r>
            <a:r>
              <a:rPr lang="en-US" altLang="en-US" sz="2400" dirty="0">
                <a:solidFill>
                  <a:schemeClr val="accent2"/>
                </a:solidFill>
                <a:latin typeface="+mj-lt"/>
                <a:cs typeface="Times New Roman" pitchFamily="18" charset="0"/>
              </a:rPr>
              <a:t>member must also be notified in the same manner for the appellate hearing if one is requested. </a:t>
            </a:r>
            <a:endParaRPr lang="en-US" altLang="en-US" sz="2400" dirty="0" smtClean="0">
              <a:solidFill>
                <a:schemeClr val="accent2"/>
              </a:solidFill>
              <a:latin typeface="+mj-lt"/>
              <a:cs typeface="Times New Roman" pitchFamily="18" charset="0"/>
            </a:endParaRPr>
          </a:p>
          <a:p>
            <a:pPr>
              <a:lnSpc>
                <a:spcPct val="80000"/>
              </a:lnSpc>
            </a:pPr>
            <a:r>
              <a:rPr lang="en-US" altLang="en-US" sz="2400" dirty="0" smtClean="0">
                <a:solidFill>
                  <a:schemeClr val="accent2"/>
                </a:solidFill>
                <a:latin typeface="+mj-lt"/>
                <a:cs typeface="Times New Roman" pitchFamily="18" charset="0"/>
              </a:rPr>
              <a:t>The </a:t>
            </a:r>
            <a:r>
              <a:rPr lang="en-US" altLang="en-US" sz="2400" dirty="0">
                <a:solidFill>
                  <a:schemeClr val="accent2"/>
                </a:solidFill>
                <a:latin typeface="+mj-lt"/>
                <a:cs typeface="Times New Roman" pitchFamily="18" charset="0"/>
              </a:rPr>
              <a:t>member has the right to be present at all hearings and to present evidence in </a:t>
            </a:r>
            <a:r>
              <a:rPr lang="en-US" altLang="en-US" sz="2400" dirty="0" smtClean="0">
                <a:solidFill>
                  <a:schemeClr val="accent2"/>
                </a:solidFill>
                <a:latin typeface="+mj-lt"/>
                <a:cs typeface="Times New Roman" pitchFamily="18" charset="0"/>
              </a:rPr>
              <a:t>his/her own defense</a:t>
            </a:r>
            <a:r>
              <a:rPr lang="en-US" altLang="en-US" sz="2400" dirty="0">
                <a:solidFill>
                  <a:schemeClr val="accent2"/>
                </a:solidFill>
                <a:latin typeface="+mj-lt"/>
                <a:cs typeface="Times New Roman" pitchFamily="18" charset="0"/>
              </a:rPr>
              <a:t>.</a:t>
            </a:r>
          </a:p>
          <a:p>
            <a:endParaRPr lang="en-US" dirty="0"/>
          </a:p>
        </p:txBody>
      </p:sp>
    </p:spTree>
    <p:extLst>
      <p:ext uri="{BB962C8B-B14F-4D97-AF65-F5344CB8AC3E}">
        <p14:creationId xmlns:p14="http://schemas.microsoft.com/office/powerpoint/2010/main" val="61236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Sample Notification letter</a:t>
            </a:r>
            <a:endParaRPr lang="en-US" dirty="0">
              <a:solidFill>
                <a:srgbClr val="00B0F0"/>
              </a:solidFill>
            </a:endParaRPr>
          </a:p>
        </p:txBody>
      </p:sp>
      <p:sp>
        <p:nvSpPr>
          <p:cNvPr id="3" name="Content Placeholder 2"/>
          <p:cNvSpPr>
            <a:spLocks noGrp="1"/>
          </p:cNvSpPr>
          <p:nvPr>
            <p:ph sz="quarter" idx="1"/>
          </p:nvPr>
        </p:nvSpPr>
        <p:spPr>
          <a:xfrm>
            <a:off x="301752" y="1527048"/>
            <a:ext cx="8503920" cy="4949952"/>
          </a:xfrm>
        </p:spPr>
        <p:txBody>
          <a:bodyPr/>
          <a:lstStyle/>
          <a:p>
            <a:pPr>
              <a:lnSpc>
                <a:spcPct val="80000"/>
              </a:lnSpc>
              <a:buNone/>
            </a:pPr>
            <a:r>
              <a:rPr lang="en-US" altLang="en-US" sz="2400" dirty="0"/>
              <a:t>Dear Mr. ----</a:t>
            </a:r>
          </a:p>
          <a:p>
            <a:pPr>
              <a:lnSpc>
                <a:spcPct val="80000"/>
              </a:lnSpc>
              <a:buNone/>
            </a:pPr>
            <a:r>
              <a:rPr lang="en-US" altLang="en-US" sz="2400" dirty="0"/>
              <a:t>	You are hereby cited to appear for </a:t>
            </a:r>
            <a:r>
              <a:rPr lang="en-US" altLang="en-US" sz="2400" dirty="0" smtClean="0"/>
              <a:t>a hearing at </a:t>
            </a:r>
            <a:r>
              <a:rPr lang="en-US" altLang="en-US" sz="2400" dirty="0"/>
              <a:t>AMVETS Post </a:t>
            </a:r>
            <a:r>
              <a:rPr lang="en-US" altLang="en-US" sz="2400" dirty="0" smtClean="0"/>
              <a:t>__ before a 3 member panel at </a:t>
            </a:r>
            <a:r>
              <a:rPr lang="en-US" altLang="en-US" sz="2400" dirty="0"/>
              <a:t>8:00p.m. on Wednesday November 15, 201_, to show cause why you should not be suspended from the </a:t>
            </a:r>
            <a:r>
              <a:rPr lang="en-US" altLang="en-US" sz="2400" dirty="0" smtClean="0"/>
              <a:t>canteen </a:t>
            </a:r>
            <a:r>
              <a:rPr lang="en-US" altLang="en-US" sz="2400" dirty="0"/>
              <a:t>on the following charges:</a:t>
            </a:r>
          </a:p>
          <a:p>
            <a:pPr>
              <a:lnSpc>
                <a:spcPct val="80000"/>
              </a:lnSpc>
              <a:buNone/>
            </a:pPr>
            <a:r>
              <a:rPr lang="en-US" altLang="en-US" sz="2400" dirty="0"/>
              <a:t>		</a:t>
            </a:r>
            <a:r>
              <a:rPr lang="en-US" altLang="en-US" sz="2400" dirty="0">
                <a:solidFill>
                  <a:srgbClr val="FFFF00"/>
                </a:solidFill>
              </a:rPr>
              <a:t> </a:t>
            </a:r>
            <a:r>
              <a:rPr lang="en-US" altLang="en-US" sz="2400" dirty="0"/>
              <a:t>[</a:t>
            </a:r>
            <a:r>
              <a:rPr lang="en-US" altLang="en-US" sz="2400" dirty="0" smtClean="0"/>
              <a:t>Text or copy </a:t>
            </a:r>
            <a:r>
              <a:rPr lang="en-US" altLang="en-US" sz="2400" dirty="0"/>
              <a:t>of charges and specifications]</a:t>
            </a:r>
          </a:p>
          <a:p>
            <a:pPr>
              <a:lnSpc>
                <a:spcPct val="80000"/>
              </a:lnSpc>
              <a:buNone/>
            </a:pPr>
            <a:r>
              <a:rPr lang="en-US" altLang="en-US" sz="2400" dirty="0"/>
              <a:t>	</a:t>
            </a:r>
            <a:endParaRPr lang="en-US" altLang="en-US" sz="2400" dirty="0" smtClean="0"/>
          </a:p>
          <a:p>
            <a:pPr>
              <a:lnSpc>
                <a:spcPct val="80000"/>
              </a:lnSpc>
              <a:buNone/>
            </a:pPr>
            <a:r>
              <a:rPr lang="en-US" altLang="en-US" sz="2400" dirty="0" smtClean="0"/>
              <a:t>By </a:t>
            </a:r>
            <a:r>
              <a:rPr lang="en-US" altLang="en-US" sz="2400" dirty="0"/>
              <a:t>order of the Board of Trustees, adopted at its meeting on October 14, 201_</a:t>
            </a:r>
          </a:p>
          <a:p>
            <a:pPr>
              <a:lnSpc>
                <a:spcPct val="80000"/>
              </a:lnSpc>
              <a:buNone/>
            </a:pPr>
            <a:r>
              <a:rPr lang="en-US" altLang="en-US" sz="2400" dirty="0"/>
              <a:t>					Joey E. Brown, </a:t>
            </a:r>
            <a:endParaRPr lang="en-US" altLang="en-US" sz="2400" dirty="0" smtClean="0"/>
          </a:p>
          <a:p>
            <a:pPr>
              <a:lnSpc>
                <a:spcPct val="80000"/>
              </a:lnSpc>
              <a:buNone/>
            </a:pPr>
            <a:r>
              <a:rPr lang="en-US" altLang="en-US" sz="2400" dirty="0"/>
              <a:t> </a:t>
            </a:r>
            <a:r>
              <a:rPr lang="en-US" altLang="en-US" sz="2400" dirty="0" smtClean="0"/>
              <a:t>                                                 Chairman</a:t>
            </a:r>
            <a:endParaRPr lang="en-US" altLang="en-US" sz="2400" dirty="0"/>
          </a:p>
          <a:p>
            <a:pPr>
              <a:lnSpc>
                <a:spcPct val="80000"/>
              </a:lnSpc>
              <a:buNone/>
            </a:pPr>
            <a:r>
              <a:rPr lang="en-US" altLang="en-US" sz="2400" dirty="0"/>
              <a:t>					Post __ Board of </a:t>
            </a:r>
            <a:r>
              <a:rPr lang="en-US" altLang="en-US" sz="2400" dirty="0" smtClean="0"/>
              <a:t>Trustees</a:t>
            </a:r>
          </a:p>
          <a:p>
            <a:pPr algn="ctr">
              <a:lnSpc>
                <a:spcPct val="80000"/>
              </a:lnSpc>
              <a:buNone/>
            </a:pPr>
            <a:r>
              <a:rPr lang="en-US" altLang="en-US" sz="2400" dirty="0" smtClean="0">
                <a:solidFill>
                  <a:srgbClr val="FF0000"/>
                </a:solidFill>
              </a:rPr>
              <a:t>(Copy of Charges must accompany Notification letter)</a:t>
            </a:r>
            <a:endParaRPr lang="en-US" altLang="en-US" sz="2400" dirty="0">
              <a:solidFill>
                <a:srgbClr val="FF0000"/>
              </a:solidFill>
            </a:endParaRPr>
          </a:p>
          <a:p>
            <a:endParaRPr lang="en-US" dirty="0"/>
          </a:p>
        </p:txBody>
      </p:sp>
    </p:spTree>
    <p:extLst>
      <p:ext uri="{BB962C8B-B14F-4D97-AF65-F5344CB8AC3E}">
        <p14:creationId xmlns:p14="http://schemas.microsoft.com/office/powerpoint/2010/main" val="48497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00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p:cTn id="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8"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UPCBL Article XXII Section 2 </a:t>
            </a:r>
            <a:r>
              <a:rPr lang="en-US" sz="2400" dirty="0" err="1"/>
              <a:t>Cont</a:t>
            </a:r>
            <a:r>
              <a:rPr lang="en-US" sz="2400" dirty="0" smtClean="0"/>
              <a:t>…….</a:t>
            </a:r>
            <a:endParaRPr lang="en-US" dirty="0"/>
          </a:p>
        </p:txBody>
      </p:sp>
      <p:sp>
        <p:nvSpPr>
          <p:cNvPr id="3" name="Content Placeholder 2"/>
          <p:cNvSpPr>
            <a:spLocks noGrp="1"/>
          </p:cNvSpPr>
          <p:nvPr>
            <p:ph sz="quarter" idx="1"/>
          </p:nvPr>
        </p:nvSpPr>
        <p:spPr/>
        <p:txBody>
          <a:bodyPr/>
          <a:lstStyle/>
          <a:p>
            <a:pPr>
              <a:lnSpc>
                <a:spcPct val="80000"/>
              </a:lnSpc>
            </a:pPr>
            <a:r>
              <a:rPr lang="en-US" altLang="en-US" sz="2800" dirty="0">
                <a:latin typeface="+mj-lt"/>
                <a:cs typeface="Times New Roman" pitchFamily="18" charset="0"/>
              </a:rPr>
              <a:t>Guests of members violating the rules and regulations of the post shall be </a:t>
            </a:r>
            <a:r>
              <a:rPr lang="en-US" altLang="en-US" sz="2800" u="sng" dirty="0">
                <a:latin typeface="+mj-lt"/>
                <a:cs typeface="Times New Roman" pitchFamily="18" charset="0"/>
              </a:rPr>
              <a:t>automatically</a:t>
            </a:r>
            <a:r>
              <a:rPr lang="en-US" altLang="en-US" sz="2800" dirty="0">
                <a:latin typeface="+mj-lt"/>
                <a:cs typeface="Times New Roman" pitchFamily="18" charset="0"/>
              </a:rPr>
              <a:t> suspended, and the member held responsible</a:t>
            </a:r>
            <a:r>
              <a:rPr lang="en-US" altLang="en-US" sz="2800" dirty="0">
                <a:latin typeface="Arial" charset="0"/>
                <a:cs typeface="Times New Roman" pitchFamily="18" charset="0"/>
              </a:rPr>
              <a:t>.</a:t>
            </a:r>
          </a:p>
          <a:p>
            <a:pPr>
              <a:lnSpc>
                <a:spcPct val="80000"/>
              </a:lnSpc>
            </a:pPr>
            <a:endParaRPr lang="en-US" altLang="en-US" sz="2400" dirty="0" smtClean="0">
              <a:solidFill>
                <a:schemeClr val="accent2"/>
              </a:solidFill>
              <a:latin typeface="+mj-lt"/>
              <a:cs typeface="Times New Roman" pitchFamily="18" charset="0"/>
            </a:endParaRPr>
          </a:p>
          <a:p>
            <a:pPr>
              <a:lnSpc>
                <a:spcPct val="80000"/>
              </a:lnSpc>
            </a:pPr>
            <a:r>
              <a:rPr lang="en-US" altLang="en-US" sz="2400" dirty="0" smtClean="0">
                <a:solidFill>
                  <a:schemeClr val="accent2"/>
                </a:solidFill>
                <a:latin typeface="+mj-lt"/>
                <a:cs typeface="Times New Roman" pitchFamily="18" charset="0"/>
              </a:rPr>
              <a:t>Members </a:t>
            </a:r>
            <a:r>
              <a:rPr lang="en-US" altLang="en-US" sz="2400" dirty="0">
                <a:solidFill>
                  <a:schemeClr val="accent2"/>
                </a:solidFill>
                <a:latin typeface="+mj-lt"/>
                <a:cs typeface="Times New Roman" pitchFamily="18" charset="0"/>
              </a:rPr>
              <a:t>are responsible for their guest. </a:t>
            </a:r>
            <a:endParaRPr lang="en-US" altLang="en-US" sz="2400" dirty="0" smtClean="0">
              <a:solidFill>
                <a:schemeClr val="accent2"/>
              </a:solidFill>
              <a:latin typeface="+mj-lt"/>
              <a:cs typeface="Times New Roman" pitchFamily="18" charset="0"/>
            </a:endParaRPr>
          </a:p>
          <a:p>
            <a:pPr>
              <a:lnSpc>
                <a:spcPct val="80000"/>
              </a:lnSpc>
            </a:pPr>
            <a:endParaRPr lang="en-US" altLang="en-US" sz="2400" dirty="0">
              <a:solidFill>
                <a:schemeClr val="accent2"/>
              </a:solidFill>
              <a:latin typeface="+mj-lt"/>
              <a:cs typeface="Times New Roman" pitchFamily="18" charset="0"/>
            </a:endParaRPr>
          </a:p>
          <a:p>
            <a:pPr>
              <a:lnSpc>
                <a:spcPct val="80000"/>
              </a:lnSpc>
            </a:pPr>
            <a:r>
              <a:rPr lang="en-US" altLang="en-US" sz="2400" dirty="0" smtClean="0">
                <a:solidFill>
                  <a:schemeClr val="accent2"/>
                </a:solidFill>
                <a:latin typeface="+mj-lt"/>
                <a:cs typeface="Times New Roman" pitchFamily="18" charset="0"/>
              </a:rPr>
              <a:t>If </a:t>
            </a:r>
            <a:r>
              <a:rPr lang="en-US" altLang="en-US" sz="2400" dirty="0">
                <a:solidFill>
                  <a:schemeClr val="accent2"/>
                </a:solidFill>
                <a:latin typeface="+mj-lt"/>
                <a:cs typeface="Times New Roman" pitchFamily="18" charset="0"/>
              </a:rPr>
              <a:t>a guest disobeys the rules the member should escort the guest from the </a:t>
            </a:r>
            <a:r>
              <a:rPr lang="en-US" altLang="en-US" sz="2400" dirty="0" smtClean="0">
                <a:solidFill>
                  <a:schemeClr val="accent2"/>
                </a:solidFill>
                <a:latin typeface="+mj-lt"/>
                <a:cs typeface="Times New Roman" pitchFamily="18" charset="0"/>
              </a:rPr>
              <a:t>premises</a:t>
            </a:r>
            <a:r>
              <a:rPr lang="en-US" altLang="en-US" sz="2800" dirty="0" smtClean="0">
                <a:solidFill>
                  <a:schemeClr val="accent2"/>
                </a:solidFill>
                <a:latin typeface="Arial" charset="0"/>
                <a:cs typeface="Times New Roman" pitchFamily="18" charset="0"/>
              </a:rPr>
              <a:t>.</a:t>
            </a:r>
          </a:p>
          <a:p>
            <a:pPr>
              <a:lnSpc>
                <a:spcPct val="80000"/>
              </a:lnSpc>
            </a:pPr>
            <a:endParaRPr lang="en-US" altLang="en-US" sz="2800" dirty="0" smtClean="0">
              <a:solidFill>
                <a:schemeClr val="accent2"/>
              </a:solidFill>
              <a:latin typeface="Arial" charset="0"/>
              <a:cs typeface="Times New Roman" pitchFamily="18" charset="0"/>
            </a:endParaRPr>
          </a:p>
          <a:p>
            <a:pPr>
              <a:lnSpc>
                <a:spcPct val="80000"/>
              </a:lnSpc>
            </a:pPr>
            <a:endParaRPr lang="en-US" altLang="en-US" sz="2800" dirty="0">
              <a:solidFill>
                <a:schemeClr val="accent2"/>
              </a:solidFill>
              <a:latin typeface="Arial" charset="0"/>
              <a:cs typeface="Times New Roman" pitchFamily="18" charset="0"/>
            </a:endParaRPr>
          </a:p>
        </p:txBody>
      </p:sp>
    </p:spTree>
    <p:extLst>
      <p:ext uri="{BB962C8B-B14F-4D97-AF65-F5344CB8AC3E}">
        <p14:creationId xmlns:p14="http://schemas.microsoft.com/office/powerpoint/2010/main" val="23867630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UPCBL Article XXII </a:t>
            </a:r>
            <a:r>
              <a:rPr lang="en-US" dirty="0" smtClean="0"/>
              <a:t>Section 3 </a:t>
            </a:r>
            <a:r>
              <a:rPr lang="en-US" sz="2200" dirty="0" smtClean="0">
                <a:solidFill>
                  <a:srgbClr val="FF0000"/>
                </a:solidFill>
              </a:rPr>
              <a:t>(new  June 2018)</a:t>
            </a:r>
            <a:endParaRPr lang="en-US" sz="2200" dirty="0">
              <a:solidFill>
                <a:srgbClr val="FF0000"/>
              </a:solidFill>
            </a:endParaRPr>
          </a:p>
        </p:txBody>
      </p:sp>
      <p:sp>
        <p:nvSpPr>
          <p:cNvPr id="3" name="Content Placeholder 2"/>
          <p:cNvSpPr>
            <a:spLocks noGrp="1"/>
          </p:cNvSpPr>
          <p:nvPr>
            <p:ph sz="quarter" idx="1"/>
          </p:nvPr>
        </p:nvSpPr>
        <p:spPr/>
        <p:txBody>
          <a:bodyPr>
            <a:normAutofit lnSpcReduction="10000"/>
          </a:bodyPr>
          <a:lstStyle/>
          <a:p>
            <a:r>
              <a:rPr lang="en-US" dirty="0"/>
              <a:t>Members of a subordinate organization may file </a:t>
            </a:r>
            <a:r>
              <a:rPr lang="en-US" dirty="0" smtClean="0"/>
              <a:t>a letter of </a:t>
            </a:r>
            <a:r>
              <a:rPr lang="en-US" dirty="0"/>
              <a:t>complaint with the chairman of the board of trustees who shall investigate and take appropriate actions as provided for the constitution and bylaws. .  If the letter of complaint by a subordinate member is against a Veteran and the complaint is not already cosigned by a Veteran member, The Board of Trustees after completing their investigation deems the incident worthy of adjudication by a majority vote, shall direct the post Judge Advocate to cosign the letter of complaint previously signed by the subordinate member.</a:t>
            </a:r>
          </a:p>
        </p:txBody>
      </p:sp>
    </p:spTree>
    <p:extLst>
      <p:ext uri="{BB962C8B-B14F-4D97-AF65-F5344CB8AC3E}">
        <p14:creationId xmlns:p14="http://schemas.microsoft.com/office/powerpoint/2010/main" val="39140805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Summary</a:t>
            </a:r>
            <a:endParaRPr lang="en-US" dirty="0">
              <a:solidFill>
                <a:srgbClr val="00B0F0"/>
              </a:solidFill>
            </a:endParaRPr>
          </a:p>
        </p:txBody>
      </p:sp>
      <p:sp>
        <p:nvSpPr>
          <p:cNvPr id="3" name="Content Placeholder 2"/>
          <p:cNvSpPr>
            <a:spLocks noGrp="1"/>
          </p:cNvSpPr>
          <p:nvPr>
            <p:ph sz="quarter" idx="1"/>
          </p:nvPr>
        </p:nvSpPr>
        <p:spPr/>
        <p:txBody>
          <a:bodyPr>
            <a:normAutofit fontScale="92500" lnSpcReduction="10000"/>
          </a:bodyPr>
          <a:lstStyle/>
          <a:p>
            <a:r>
              <a:rPr lang="en-US" sz="2800" dirty="0" smtClean="0"/>
              <a:t>NCBL allows that each post shall be the judge of its own membership.</a:t>
            </a:r>
          </a:p>
          <a:p>
            <a:r>
              <a:rPr lang="en-US" sz="2800" dirty="0" smtClean="0"/>
              <a:t>Any member may file charges on any other member.</a:t>
            </a:r>
          </a:p>
          <a:p>
            <a:r>
              <a:rPr lang="en-US" sz="2800" dirty="0" smtClean="0"/>
              <a:t>A canteen violation is an infraction of any </a:t>
            </a:r>
            <a:r>
              <a:rPr lang="en-US" sz="2800" u="sng" dirty="0" smtClean="0"/>
              <a:t>POSTED</a:t>
            </a:r>
            <a:r>
              <a:rPr lang="en-US" sz="2800" dirty="0" smtClean="0"/>
              <a:t> canteen rules. As established by the BOT</a:t>
            </a:r>
          </a:p>
          <a:p>
            <a:r>
              <a:rPr lang="en-US" sz="2800" dirty="0" smtClean="0"/>
              <a:t>All Canteen violations are filed with the BOT. </a:t>
            </a:r>
          </a:p>
          <a:p>
            <a:r>
              <a:rPr lang="en-US" sz="2800" dirty="0" smtClean="0"/>
              <a:t>Members are notified of charges by certified mail. </a:t>
            </a:r>
            <a:r>
              <a:rPr lang="en-US" sz="2800" dirty="0" smtClean="0">
                <a:solidFill>
                  <a:srgbClr val="FFFF00"/>
                </a:solidFill>
              </a:rPr>
              <a:t>(with Copy of Charges attached)</a:t>
            </a:r>
          </a:p>
          <a:p>
            <a:r>
              <a:rPr lang="en-US" sz="2800" dirty="0"/>
              <a:t>All members </a:t>
            </a:r>
            <a:r>
              <a:rPr lang="en-US" sz="2800" dirty="0" smtClean="0"/>
              <a:t> (including subordinate members) have </a:t>
            </a:r>
            <a:r>
              <a:rPr lang="en-US" sz="2800" dirty="0"/>
              <a:t>the right to a hearing and to defend themselves they also have the right to an appeal.</a:t>
            </a:r>
          </a:p>
          <a:p>
            <a:pPr marL="0" indent="0">
              <a:buNone/>
            </a:pPr>
            <a:endParaRPr lang="en-US" sz="2400" dirty="0"/>
          </a:p>
        </p:txBody>
      </p:sp>
    </p:spTree>
    <p:extLst>
      <p:ext uri="{BB962C8B-B14F-4D97-AF65-F5344CB8AC3E}">
        <p14:creationId xmlns:p14="http://schemas.microsoft.com/office/powerpoint/2010/main" val="151204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Summary</a:t>
            </a:r>
            <a:endParaRPr lang="en-US" dirty="0">
              <a:solidFill>
                <a:srgbClr val="00B0F0"/>
              </a:solidFill>
            </a:endParaRPr>
          </a:p>
        </p:txBody>
      </p:sp>
      <p:sp>
        <p:nvSpPr>
          <p:cNvPr id="3" name="Content Placeholder 2"/>
          <p:cNvSpPr>
            <a:spLocks noGrp="1"/>
          </p:cNvSpPr>
          <p:nvPr>
            <p:ph sz="quarter" idx="1"/>
          </p:nvPr>
        </p:nvSpPr>
        <p:spPr/>
        <p:txBody>
          <a:bodyPr>
            <a:normAutofit fontScale="92500" lnSpcReduction="20000"/>
          </a:bodyPr>
          <a:lstStyle/>
          <a:p>
            <a:r>
              <a:rPr lang="en-US" sz="2800" dirty="0"/>
              <a:t>All Canteen violations are heard before a 3 member panel.</a:t>
            </a:r>
          </a:p>
          <a:p>
            <a:r>
              <a:rPr lang="en-US" sz="2800" dirty="0"/>
              <a:t>The BOT only hears the case on </a:t>
            </a:r>
            <a:r>
              <a:rPr lang="en-US" sz="2800" dirty="0" smtClean="0"/>
              <a:t>appeal &amp; their decision is final.</a:t>
            </a:r>
            <a:endParaRPr lang="en-US" sz="2800" dirty="0"/>
          </a:p>
          <a:p>
            <a:r>
              <a:rPr lang="en-US" sz="2800" dirty="0"/>
              <a:t>Members canteen privileges </a:t>
            </a:r>
            <a:r>
              <a:rPr lang="en-US" sz="2800" dirty="0" smtClean="0"/>
              <a:t>can </a:t>
            </a:r>
            <a:r>
              <a:rPr lang="en-US" sz="2800" dirty="0"/>
              <a:t>be </a:t>
            </a:r>
            <a:r>
              <a:rPr lang="en-US" sz="2800" dirty="0" smtClean="0"/>
              <a:t>suspended only  through the action </a:t>
            </a:r>
            <a:r>
              <a:rPr lang="en-US" sz="2800" dirty="0"/>
              <a:t>of the BOT</a:t>
            </a:r>
            <a:r>
              <a:rPr lang="en-US" sz="2800" dirty="0" smtClean="0"/>
              <a:t>. </a:t>
            </a:r>
          </a:p>
          <a:p>
            <a:r>
              <a:rPr lang="en-US" sz="2800" dirty="0" smtClean="0"/>
              <a:t>The BOT may suspend club room privileges but  cannot suspend membership privileges. </a:t>
            </a:r>
            <a:endParaRPr lang="en-US" sz="2800" dirty="0"/>
          </a:p>
          <a:p>
            <a:r>
              <a:rPr lang="en-US" sz="2800" dirty="0"/>
              <a:t>Subordinate Members do not file </a:t>
            </a:r>
            <a:r>
              <a:rPr lang="en-US" sz="2800" dirty="0" smtClean="0"/>
              <a:t>charges. They </a:t>
            </a:r>
            <a:r>
              <a:rPr lang="en-US" sz="2800" dirty="0"/>
              <a:t>file a letter of complaint which opens an investigation by the BOT for possible </a:t>
            </a:r>
            <a:r>
              <a:rPr lang="en-US" sz="2800" dirty="0" smtClean="0"/>
              <a:t>charges which must be signed by a Veteran witness or the post JA (as directed by the BOT).</a:t>
            </a:r>
            <a:endParaRPr lang="en-US" sz="2800" dirty="0"/>
          </a:p>
          <a:p>
            <a:endParaRPr lang="en-US" dirty="0"/>
          </a:p>
        </p:txBody>
      </p:sp>
    </p:spTree>
    <p:extLst>
      <p:ext uri="{BB962C8B-B14F-4D97-AF65-F5344CB8AC3E}">
        <p14:creationId xmlns:p14="http://schemas.microsoft.com/office/powerpoint/2010/main" val="85548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50"/>
                                        <p:tgtEl>
                                          <p:spTgt spid="3">
                                            <p:txEl>
                                              <p:pRg st="1" end="1"/>
                                            </p:txEl>
                                          </p:spTgt>
                                        </p:tgtEl>
                                      </p:cBhvr>
                                    </p:animEffect>
                                    <p:anim calcmode="lin" valueType="num">
                                      <p:cBhvr>
                                        <p:cTn id="1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750"/>
                                        <p:tgtEl>
                                          <p:spTgt spid="3">
                                            <p:txEl>
                                              <p:pRg st="2" end="2"/>
                                            </p:txEl>
                                          </p:spTgt>
                                        </p:tgtEl>
                                      </p:cBhvr>
                                    </p:animEffect>
                                    <p:anim calcmode="lin" valueType="num">
                                      <p:cBhvr>
                                        <p:cTn id="22"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750"/>
                                        <p:tgtEl>
                                          <p:spTgt spid="3">
                                            <p:txEl>
                                              <p:pRg st="3" end="3"/>
                                            </p:txEl>
                                          </p:spTgt>
                                        </p:tgtEl>
                                      </p:cBhvr>
                                    </p:animEffect>
                                    <p:anim calcmode="lin" valueType="num">
                                      <p:cBhvr>
                                        <p:cTn id="29"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750"/>
                                        <p:tgtEl>
                                          <p:spTgt spid="3">
                                            <p:txEl>
                                              <p:pRg st="4" end="4"/>
                                            </p:txEl>
                                          </p:spTgt>
                                        </p:tgtEl>
                                      </p:cBhvr>
                                    </p:animEffect>
                                    <p:anim calcmode="lin" valueType="num">
                                      <p:cBhvr>
                                        <p:cTn id="36"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3074" name="Picture 2" descr="C:\Users\Home\AppData\Local\Microsoft\Windows\INetCache\IE\ZOSH1KIA\question-answer-software-cm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5266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Question?</a:t>
            </a:r>
            <a:endParaRPr lang="en-US" dirty="0">
              <a:solidFill>
                <a:srgbClr val="00B0F0"/>
              </a:solidFill>
            </a:endParaRPr>
          </a:p>
        </p:txBody>
      </p:sp>
      <p:sp>
        <p:nvSpPr>
          <p:cNvPr id="3" name="Content Placeholder 2"/>
          <p:cNvSpPr>
            <a:spLocks noGrp="1"/>
          </p:cNvSpPr>
          <p:nvPr>
            <p:ph sz="quarter" idx="1"/>
          </p:nvPr>
        </p:nvSpPr>
        <p:spPr/>
        <p:txBody>
          <a:bodyPr/>
          <a:lstStyle/>
          <a:p>
            <a:endParaRPr lang="en-US" altLang="en-US" sz="2400" b="1" dirty="0" smtClean="0">
              <a:latin typeface="+mj-lt"/>
            </a:endParaRPr>
          </a:p>
          <a:p>
            <a:endParaRPr lang="en-US" altLang="en-US" sz="2400" b="1" dirty="0">
              <a:latin typeface="+mj-lt"/>
            </a:endParaRPr>
          </a:p>
          <a:p>
            <a:endParaRPr lang="en-US" altLang="en-US" sz="2400" b="1" dirty="0" smtClean="0">
              <a:latin typeface="+mj-lt"/>
            </a:endParaRPr>
          </a:p>
          <a:p>
            <a:pPr algn="ctr"/>
            <a:endParaRPr lang="en-US" altLang="en-US" sz="2400" dirty="0" smtClean="0">
              <a:latin typeface="+mj-lt"/>
            </a:endParaRPr>
          </a:p>
          <a:p>
            <a:pPr algn="ctr"/>
            <a:endParaRPr lang="en-US" altLang="en-US" sz="2400" dirty="0">
              <a:latin typeface="+mj-lt"/>
            </a:endParaRPr>
          </a:p>
          <a:p>
            <a:pPr algn="ctr"/>
            <a:r>
              <a:rPr lang="en-US" altLang="en-US" sz="2400" dirty="0" smtClean="0">
                <a:latin typeface="+mj-lt"/>
              </a:rPr>
              <a:t>(</a:t>
            </a:r>
            <a:r>
              <a:rPr lang="en-US" altLang="en-US" sz="2400" dirty="0">
                <a:latin typeface="+mj-lt"/>
              </a:rPr>
              <a:t>Q) What type of violations goes to the post three member disciplinary panel and not directly to the BOT (Board of trustee’s) or the Executive board</a:t>
            </a:r>
            <a:r>
              <a:rPr lang="en-US" altLang="en-US" sz="2400" b="1" dirty="0">
                <a:latin typeface="+mj-lt"/>
              </a:rPr>
              <a:t>?</a:t>
            </a:r>
            <a:endParaRPr lang="en-US" altLang="en-US" sz="2400" dirty="0">
              <a:latin typeface="+mj-lt"/>
            </a:endParaRPr>
          </a:p>
          <a:p>
            <a:pPr algn="ctr"/>
            <a:endParaRPr lang="en-US" dirty="0"/>
          </a:p>
        </p:txBody>
      </p:sp>
      <p:pic>
        <p:nvPicPr>
          <p:cNvPr id="1026" name="Picture 2" descr="C:\Users\Home\AppData\Local\Microsoft\Windows\INetCache\IE\0MHY7WTP\Thinkin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533400"/>
            <a:ext cx="1981200" cy="2687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6293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Answer</a:t>
            </a:r>
            <a:endParaRPr lang="en-US" dirty="0">
              <a:solidFill>
                <a:srgbClr val="00B0F0"/>
              </a:solidFill>
            </a:endParaRPr>
          </a:p>
        </p:txBody>
      </p:sp>
      <p:sp>
        <p:nvSpPr>
          <p:cNvPr id="3" name="Content Placeholder 2"/>
          <p:cNvSpPr>
            <a:spLocks noGrp="1"/>
          </p:cNvSpPr>
          <p:nvPr>
            <p:ph sz="quarter" idx="1"/>
          </p:nvPr>
        </p:nvSpPr>
        <p:spPr/>
        <p:txBody>
          <a:bodyPr/>
          <a:lstStyle/>
          <a:p>
            <a:endParaRPr lang="en-US" altLang="en-US" sz="2800" dirty="0" smtClean="0"/>
          </a:p>
          <a:p>
            <a:pPr algn="ctr"/>
            <a:endParaRPr lang="en-US" altLang="en-US" sz="2800" dirty="0" smtClean="0"/>
          </a:p>
          <a:p>
            <a:pPr algn="ctr"/>
            <a:endParaRPr lang="en-US" altLang="en-US" sz="2800" dirty="0"/>
          </a:p>
          <a:p>
            <a:pPr algn="ctr"/>
            <a:endParaRPr lang="en-US" altLang="en-US" sz="2800" dirty="0" smtClean="0"/>
          </a:p>
          <a:p>
            <a:pPr algn="ctr"/>
            <a:endParaRPr lang="en-US" altLang="en-US" sz="2800" dirty="0"/>
          </a:p>
          <a:p>
            <a:pPr algn="ctr"/>
            <a:r>
              <a:rPr lang="en-US" altLang="en-US" sz="2800" dirty="0" smtClean="0"/>
              <a:t>(A) Any Violation that would constitute a Canteen or Club room Violation. </a:t>
            </a:r>
          </a:p>
          <a:p>
            <a:pPr marL="0" indent="0" algn="ctr">
              <a:buNone/>
            </a:pPr>
            <a:endParaRPr lang="en-US" altLang="en-US" sz="2800" dirty="0"/>
          </a:p>
        </p:txBody>
      </p:sp>
      <p:pic>
        <p:nvPicPr>
          <p:cNvPr id="2050" name="Picture 2" descr="C:\Users\Home\AppData\Local\Microsoft\Windows\INetCache\IE\OZW61LBO\i-know[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2330"/>
            <a:ext cx="2235974" cy="2211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1296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Question?</a:t>
            </a:r>
            <a:endParaRPr lang="en-US" dirty="0"/>
          </a:p>
        </p:txBody>
      </p:sp>
      <p:sp>
        <p:nvSpPr>
          <p:cNvPr id="3" name="Content Placeholder 2"/>
          <p:cNvSpPr>
            <a:spLocks noGrp="1"/>
          </p:cNvSpPr>
          <p:nvPr>
            <p:ph sz="quarter" idx="1"/>
          </p:nvPr>
        </p:nvSpPr>
        <p:spPr/>
        <p:txBody>
          <a:bodyPr/>
          <a:lstStyle/>
          <a:p>
            <a:endParaRPr lang="en-US" dirty="0" smtClean="0"/>
          </a:p>
          <a:p>
            <a:endParaRPr lang="en-US" dirty="0"/>
          </a:p>
          <a:p>
            <a:r>
              <a:rPr lang="en-US" dirty="0" smtClean="0"/>
              <a:t>Why are Canteen Violations heard by a 3 member panel and not the Board of Trustees?</a:t>
            </a:r>
          </a:p>
          <a:p>
            <a:endParaRPr lang="en-US" dirty="0"/>
          </a:p>
          <a:p>
            <a:endParaRPr lang="en-US" dirty="0" smtClean="0"/>
          </a:p>
          <a:p>
            <a:pPr marL="0" indent="0">
              <a:buNone/>
            </a:pPr>
            <a:r>
              <a:rPr lang="en-US" sz="4800" dirty="0"/>
              <a:t> </a:t>
            </a:r>
            <a:r>
              <a:rPr lang="en-US" sz="4800" dirty="0" smtClean="0"/>
              <a:t>    </a:t>
            </a:r>
            <a:r>
              <a:rPr lang="en-US" sz="4800" dirty="0" smtClean="0">
                <a:solidFill>
                  <a:srgbClr val="FFC000"/>
                </a:solidFill>
              </a:rPr>
              <a:t>Good Question!</a:t>
            </a:r>
            <a:endParaRPr lang="en-US" sz="4800" dirty="0">
              <a:solidFill>
                <a:srgbClr val="FFC000"/>
              </a:solidFill>
            </a:endParaRPr>
          </a:p>
        </p:txBody>
      </p:sp>
      <p:pic>
        <p:nvPicPr>
          <p:cNvPr id="1026" name="Picture 2" descr="C:\Users\Home\AppData\Local\Microsoft\Windows\INetCache\IE\1MY2XBLN\acceptation-1295324_640-300x3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6425" y="3886200"/>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027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Introduction</a:t>
            </a:r>
            <a:endParaRPr lang="en-US" sz="4400" dirty="0"/>
          </a:p>
        </p:txBody>
      </p:sp>
      <p:sp>
        <p:nvSpPr>
          <p:cNvPr id="3" name="Content Placeholder 2"/>
          <p:cNvSpPr>
            <a:spLocks noGrp="1"/>
          </p:cNvSpPr>
          <p:nvPr>
            <p:ph sz="quarter" idx="1"/>
          </p:nvPr>
        </p:nvSpPr>
        <p:spPr/>
        <p:txBody>
          <a:bodyPr>
            <a:normAutofit/>
          </a:bodyPr>
          <a:lstStyle/>
          <a:p>
            <a:r>
              <a:rPr lang="en-US" dirty="0"/>
              <a:t>Being a post </a:t>
            </a:r>
            <a:r>
              <a:rPr lang="en-US" dirty="0" smtClean="0"/>
              <a:t>Officer or Trustee </a:t>
            </a:r>
            <a:r>
              <a:rPr lang="en-US" dirty="0"/>
              <a:t>is one of the hardest if not the hardest job in the AMVETS Organization. </a:t>
            </a:r>
            <a:endParaRPr lang="en-US" dirty="0" smtClean="0"/>
          </a:p>
          <a:p>
            <a:r>
              <a:rPr lang="en-US" dirty="0"/>
              <a:t>P</a:t>
            </a:r>
            <a:r>
              <a:rPr lang="en-US" dirty="0" smtClean="0"/>
              <a:t>ost members </a:t>
            </a:r>
            <a:r>
              <a:rPr lang="en-US" dirty="0"/>
              <a:t>look to you for answers to their </a:t>
            </a:r>
            <a:r>
              <a:rPr lang="en-US" dirty="0" smtClean="0"/>
              <a:t>post questions </a:t>
            </a:r>
            <a:r>
              <a:rPr lang="en-US" dirty="0"/>
              <a:t>and problems. </a:t>
            </a:r>
            <a:r>
              <a:rPr lang="en-US" dirty="0" smtClean="0"/>
              <a:t>They </a:t>
            </a:r>
            <a:r>
              <a:rPr lang="en-US" dirty="0"/>
              <a:t>expect their </a:t>
            </a:r>
            <a:r>
              <a:rPr lang="en-US" dirty="0" smtClean="0"/>
              <a:t>Officers &amp; Trustee’s </a:t>
            </a:r>
            <a:r>
              <a:rPr lang="en-US" dirty="0"/>
              <a:t>to be fair, just and knowledgeable in AMVET </a:t>
            </a:r>
            <a:r>
              <a:rPr lang="en-US" dirty="0" smtClean="0"/>
              <a:t> policies and procedures</a:t>
            </a:r>
            <a:r>
              <a:rPr lang="en-US" dirty="0"/>
              <a:t>. </a:t>
            </a:r>
            <a:endParaRPr lang="en-US" dirty="0" smtClean="0"/>
          </a:p>
          <a:p>
            <a:r>
              <a:rPr lang="en-US" dirty="0" smtClean="0"/>
              <a:t> As Officers &amp; Trustees you owe </a:t>
            </a:r>
            <a:r>
              <a:rPr lang="en-US" dirty="0"/>
              <a:t>it to your post and to </a:t>
            </a:r>
            <a:r>
              <a:rPr lang="en-US" dirty="0" smtClean="0"/>
              <a:t>yourself </a:t>
            </a:r>
            <a:r>
              <a:rPr lang="en-US" dirty="0"/>
              <a:t>to study the State and National CBL’s. </a:t>
            </a:r>
            <a:endParaRPr lang="en-US" dirty="0" smtClean="0"/>
          </a:p>
          <a:p>
            <a:r>
              <a:rPr lang="en-US" dirty="0" smtClean="0"/>
              <a:t>But </a:t>
            </a:r>
            <a:r>
              <a:rPr lang="en-US" dirty="0"/>
              <a:t>especially study </a:t>
            </a:r>
            <a:r>
              <a:rPr lang="en-US" dirty="0" smtClean="0"/>
              <a:t>the Dept. Uniform </a:t>
            </a:r>
            <a:r>
              <a:rPr lang="en-US" dirty="0"/>
              <a:t>Post Constitution and bylaws. (UPCBL). </a:t>
            </a:r>
            <a:endParaRPr lang="en-US" dirty="0" smtClean="0"/>
          </a:p>
        </p:txBody>
      </p:sp>
    </p:spTree>
    <p:extLst>
      <p:ext uri="{BB962C8B-B14F-4D97-AF65-F5344CB8AC3E}">
        <p14:creationId xmlns:p14="http://schemas.microsoft.com/office/powerpoint/2010/main" val="27372401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Answer</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Since Canteen Violations are handled at the post level. (from start to finish) allowing the three member panel to hear the charges first, allows the accused member to exercise their right of appeal.</a:t>
            </a:r>
          </a:p>
          <a:p>
            <a:endParaRPr lang="en-US" dirty="0" smtClean="0"/>
          </a:p>
          <a:p>
            <a:r>
              <a:rPr lang="en-US" dirty="0" smtClean="0"/>
              <a:t>The Board of Trustees is the appellate Board and their decision is final.</a:t>
            </a:r>
            <a:endParaRPr lang="en-US" dirty="0"/>
          </a:p>
        </p:txBody>
      </p:sp>
    </p:spTree>
    <p:extLst>
      <p:ext uri="{BB962C8B-B14F-4D97-AF65-F5344CB8AC3E}">
        <p14:creationId xmlns:p14="http://schemas.microsoft.com/office/powerpoint/2010/main" val="11432842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Question?</a:t>
            </a:r>
            <a:endParaRPr lang="en-US" dirty="0">
              <a:solidFill>
                <a:srgbClr val="00B0F0"/>
              </a:solidFill>
            </a:endParaRPr>
          </a:p>
        </p:txBody>
      </p:sp>
      <p:sp>
        <p:nvSpPr>
          <p:cNvPr id="3" name="Content Placeholder 2"/>
          <p:cNvSpPr>
            <a:spLocks noGrp="1"/>
          </p:cNvSpPr>
          <p:nvPr>
            <p:ph sz="quarter" idx="1"/>
          </p:nvPr>
        </p:nvSpPr>
        <p:spPr/>
        <p:txBody>
          <a:bodyPr>
            <a:normAutofit/>
          </a:bodyPr>
          <a:lstStyle/>
          <a:p>
            <a:pPr algn="ctr"/>
            <a:endParaRPr lang="en-US" sz="3200" dirty="0" smtClean="0"/>
          </a:p>
          <a:p>
            <a:pPr algn="ctr"/>
            <a:endParaRPr lang="en-US" sz="3200" dirty="0"/>
          </a:p>
          <a:p>
            <a:pPr marL="0" indent="0" algn="ctr">
              <a:buNone/>
            </a:pPr>
            <a:r>
              <a:rPr lang="en-US" sz="3200" dirty="0" smtClean="0"/>
              <a:t>Do Social Members (</a:t>
            </a:r>
            <a:r>
              <a:rPr lang="en-US" sz="2000" dirty="0" smtClean="0"/>
              <a:t>Commanders guest list members</a:t>
            </a:r>
            <a:r>
              <a:rPr lang="en-US" sz="3200" dirty="0" smtClean="0"/>
              <a:t>)  have any right to a hearing for a canteen / club room violation?</a:t>
            </a:r>
            <a:endParaRPr lang="en-US" sz="3200" dirty="0"/>
          </a:p>
        </p:txBody>
      </p:sp>
    </p:spTree>
    <p:extLst>
      <p:ext uri="{BB962C8B-B14F-4D97-AF65-F5344CB8AC3E}">
        <p14:creationId xmlns:p14="http://schemas.microsoft.com/office/powerpoint/2010/main" val="22436525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Answer!</a:t>
            </a:r>
            <a:endParaRPr lang="en-US" dirty="0">
              <a:solidFill>
                <a:srgbClr val="00B0F0"/>
              </a:solidFill>
            </a:endParaRPr>
          </a:p>
        </p:txBody>
      </p:sp>
      <p:sp>
        <p:nvSpPr>
          <p:cNvPr id="3" name="Content Placeholder 2"/>
          <p:cNvSpPr>
            <a:spLocks noGrp="1"/>
          </p:cNvSpPr>
          <p:nvPr>
            <p:ph sz="quarter" idx="1"/>
          </p:nvPr>
        </p:nvSpPr>
        <p:spPr/>
        <p:txBody>
          <a:bodyPr/>
          <a:lstStyle/>
          <a:p>
            <a:pPr marL="0" indent="0" algn="ctr">
              <a:buNone/>
            </a:pPr>
            <a:r>
              <a:rPr lang="en-US" sz="4800" dirty="0" smtClean="0">
                <a:solidFill>
                  <a:srgbClr val="FFFF00"/>
                </a:solidFill>
              </a:rPr>
              <a:t>NO!</a:t>
            </a:r>
          </a:p>
          <a:p>
            <a:pPr marL="0" indent="0" algn="ctr">
              <a:buNone/>
            </a:pPr>
            <a:endParaRPr lang="en-US" dirty="0"/>
          </a:p>
          <a:p>
            <a:pPr marL="0" indent="0" algn="ctr">
              <a:buNone/>
            </a:pPr>
            <a:r>
              <a:rPr lang="en-US" sz="3600" dirty="0" smtClean="0"/>
              <a:t>A Social member is a Guest and only a guest, They have No rights under the Amvets CBL and are </a:t>
            </a:r>
            <a:r>
              <a:rPr lang="en-US" sz="3600" u="sng" dirty="0" smtClean="0"/>
              <a:t>automatically</a:t>
            </a:r>
            <a:r>
              <a:rPr lang="en-US" sz="3600" dirty="0" smtClean="0"/>
              <a:t> suspended for a violation.</a:t>
            </a:r>
          </a:p>
          <a:p>
            <a:pPr marL="0" indent="0" algn="ctr">
              <a:buNone/>
            </a:pPr>
            <a:endParaRPr lang="en-US" dirty="0"/>
          </a:p>
        </p:txBody>
      </p:sp>
    </p:spTree>
    <p:extLst>
      <p:ext uri="{BB962C8B-B14F-4D97-AF65-F5344CB8AC3E}">
        <p14:creationId xmlns:p14="http://schemas.microsoft.com/office/powerpoint/2010/main" val="6309426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Question?</a:t>
            </a:r>
            <a:endParaRPr lang="en-US" dirty="0">
              <a:solidFill>
                <a:srgbClr val="00B0F0"/>
              </a:solidFill>
            </a:endParaRPr>
          </a:p>
        </p:txBody>
      </p:sp>
      <p:sp>
        <p:nvSpPr>
          <p:cNvPr id="3" name="Content Placeholder 2"/>
          <p:cNvSpPr>
            <a:spLocks noGrp="1"/>
          </p:cNvSpPr>
          <p:nvPr>
            <p:ph sz="quarter" idx="1"/>
          </p:nvPr>
        </p:nvSpPr>
        <p:spPr/>
        <p:txBody>
          <a:bodyPr>
            <a:normAutofit/>
          </a:bodyPr>
          <a:lstStyle/>
          <a:p>
            <a:endParaRPr lang="en-US" sz="2800" dirty="0" smtClean="0"/>
          </a:p>
          <a:p>
            <a:pPr marL="0" indent="0">
              <a:buNone/>
            </a:pPr>
            <a:endParaRPr lang="en-US" sz="2800" dirty="0"/>
          </a:p>
          <a:p>
            <a:pPr marL="0" indent="0">
              <a:buNone/>
            </a:pPr>
            <a:endParaRPr lang="en-US" sz="2800" dirty="0" smtClean="0"/>
          </a:p>
          <a:p>
            <a:endParaRPr lang="en-US" sz="2800" dirty="0"/>
          </a:p>
          <a:p>
            <a:pPr algn="ctr"/>
            <a:r>
              <a:rPr lang="en-US" sz="3200" dirty="0" smtClean="0"/>
              <a:t>When </a:t>
            </a:r>
            <a:r>
              <a:rPr lang="en-US" sz="3200" dirty="0"/>
              <a:t>is it proper to have a son or an auxiliary member on the 3 </a:t>
            </a:r>
            <a:r>
              <a:rPr lang="en-US" sz="3200" dirty="0" smtClean="0"/>
              <a:t>member disciplinary </a:t>
            </a:r>
            <a:r>
              <a:rPr lang="en-US" sz="3200" dirty="0"/>
              <a:t>panel?</a:t>
            </a:r>
          </a:p>
        </p:txBody>
      </p:sp>
      <p:pic>
        <p:nvPicPr>
          <p:cNvPr id="4098" name="Picture 2" descr="C:\Users\Home\AppData\Local\Microsoft\Windows\INetCache\IE\0MHY7WTP\5471047557_4dc13f537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838200"/>
            <a:ext cx="2425700" cy="242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4797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Answer</a:t>
            </a:r>
            <a:endParaRPr lang="en-US" dirty="0">
              <a:solidFill>
                <a:srgbClr val="00B0F0"/>
              </a:solidFill>
            </a:endParaRPr>
          </a:p>
        </p:txBody>
      </p:sp>
      <p:sp>
        <p:nvSpPr>
          <p:cNvPr id="3" name="Content Placeholder 2"/>
          <p:cNvSpPr>
            <a:spLocks noGrp="1"/>
          </p:cNvSpPr>
          <p:nvPr>
            <p:ph sz="quarter" idx="1"/>
          </p:nvPr>
        </p:nvSpPr>
        <p:spPr/>
        <p:txBody>
          <a:bodyPr/>
          <a:lstStyle/>
          <a:p>
            <a:pPr algn="ctr"/>
            <a:r>
              <a:rPr lang="en-US" sz="4000" dirty="0" smtClean="0">
                <a:solidFill>
                  <a:srgbClr val="FFFF00"/>
                </a:solidFill>
              </a:rPr>
              <a:t>NEVER </a:t>
            </a:r>
            <a:r>
              <a:rPr lang="en-US" dirty="0" smtClean="0"/>
              <a:t>                                  </a:t>
            </a:r>
          </a:p>
          <a:p>
            <a:r>
              <a:rPr lang="en-US" dirty="0" smtClean="0"/>
              <a:t>1. AMVETS posts are veterans posts. </a:t>
            </a:r>
            <a:r>
              <a:rPr lang="en-US" dirty="0"/>
              <a:t>O</a:t>
            </a:r>
            <a:r>
              <a:rPr lang="en-US" dirty="0" smtClean="0"/>
              <a:t>ver </a:t>
            </a:r>
            <a:r>
              <a:rPr lang="en-US" dirty="0"/>
              <a:t>seen by a board of </a:t>
            </a:r>
            <a:r>
              <a:rPr lang="en-US" dirty="0" smtClean="0"/>
              <a:t>Veterans and elected by Veterans. </a:t>
            </a:r>
          </a:p>
          <a:p>
            <a:endParaRPr lang="en-US" dirty="0" smtClean="0"/>
          </a:p>
          <a:p>
            <a:r>
              <a:rPr lang="en-US" dirty="0" smtClean="0"/>
              <a:t>2. Sons </a:t>
            </a:r>
            <a:r>
              <a:rPr lang="en-US" dirty="0"/>
              <a:t>and Aux. Should never be allowed to </a:t>
            </a:r>
            <a:r>
              <a:rPr lang="en-US" dirty="0" smtClean="0"/>
              <a:t>sit in judgement of a Veteran. </a:t>
            </a:r>
            <a:endParaRPr lang="en-US" dirty="0"/>
          </a:p>
        </p:txBody>
      </p:sp>
    </p:spTree>
    <p:extLst>
      <p:ext uri="{BB962C8B-B14F-4D97-AF65-F5344CB8AC3E}">
        <p14:creationId xmlns:p14="http://schemas.microsoft.com/office/powerpoint/2010/main" val="5752064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Question?</a:t>
            </a:r>
            <a:endParaRPr lang="en-US" dirty="0">
              <a:solidFill>
                <a:srgbClr val="00B0F0"/>
              </a:solidFill>
            </a:endParaRPr>
          </a:p>
        </p:txBody>
      </p:sp>
      <p:sp>
        <p:nvSpPr>
          <p:cNvPr id="3" name="Content Placeholder 2"/>
          <p:cNvSpPr>
            <a:spLocks noGrp="1"/>
          </p:cNvSpPr>
          <p:nvPr>
            <p:ph sz="quarter" idx="1"/>
          </p:nvPr>
        </p:nvSpPr>
        <p:spPr/>
        <p:txBody>
          <a:bodyPr/>
          <a:lstStyle/>
          <a:p>
            <a:endParaRPr lang="en-US" dirty="0" smtClean="0"/>
          </a:p>
          <a:p>
            <a:endParaRPr lang="en-US" dirty="0"/>
          </a:p>
          <a:p>
            <a:endParaRPr lang="en-US" dirty="0" smtClean="0"/>
          </a:p>
          <a:p>
            <a:pPr marL="0" indent="0" algn="ctr">
              <a:buNone/>
            </a:pPr>
            <a:r>
              <a:rPr lang="en-US" sz="3200" dirty="0" smtClean="0"/>
              <a:t>How is the accused notified that charges have been filed against them?</a:t>
            </a:r>
            <a:endParaRPr lang="en-US" sz="3200" dirty="0"/>
          </a:p>
        </p:txBody>
      </p:sp>
    </p:spTree>
    <p:extLst>
      <p:ext uri="{BB962C8B-B14F-4D97-AF65-F5344CB8AC3E}">
        <p14:creationId xmlns:p14="http://schemas.microsoft.com/office/powerpoint/2010/main" val="5057235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Answer!</a:t>
            </a:r>
            <a:endParaRPr lang="en-US" dirty="0">
              <a:solidFill>
                <a:srgbClr val="00B0F0"/>
              </a:solidFill>
            </a:endParaRPr>
          </a:p>
        </p:txBody>
      </p:sp>
      <p:sp>
        <p:nvSpPr>
          <p:cNvPr id="3" name="Content Placeholder 2"/>
          <p:cNvSpPr>
            <a:spLocks noGrp="1"/>
          </p:cNvSpPr>
          <p:nvPr>
            <p:ph sz="quarter" idx="1"/>
          </p:nvPr>
        </p:nvSpPr>
        <p:spPr/>
        <p:txBody>
          <a:bodyPr/>
          <a:lstStyle/>
          <a:p>
            <a:pPr marL="0" indent="0" algn="ctr">
              <a:buNone/>
            </a:pPr>
            <a:endParaRPr lang="en-US" dirty="0" smtClean="0"/>
          </a:p>
          <a:p>
            <a:pPr marL="0" indent="0" algn="ctr">
              <a:buNone/>
            </a:pPr>
            <a:r>
              <a:rPr lang="en-US" dirty="0" smtClean="0"/>
              <a:t>A Notification letter sent by Certified Mail.</a:t>
            </a:r>
            <a:endParaRPr lang="en-US" dirty="0"/>
          </a:p>
        </p:txBody>
      </p:sp>
      <p:pic>
        <p:nvPicPr>
          <p:cNvPr id="8194" name="Picture 2" descr="C:\Users\Home\AppData\Local\Microsoft\Windows\INetCache\IE\0MHY7WTP\certificazion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0"/>
            <a:ext cx="3333750" cy="2479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5939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Question?</a:t>
            </a:r>
            <a:endParaRPr lang="en-US" dirty="0">
              <a:solidFill>
                <a:srgbClr val="00B0F0"/>
              </a:solidFill>
            </a:endParaRPr>
          </a:p>
        </p:txBody>
      </p:sp>
      <p:sp>
        <p:nvSpPr>
          <p:cNvPr id="3" name="Content Placeholder 2"/>
          <p:cNvSpPr>
            <a:spLocks noGrp="1"/>
          </p:cNvSpPr>
          <p:nvPr>
            <p:ph sz="quarter" idx="1"/>
          </p:nvPr>
        </p:nvSpPr>
        <p:spPr/>
        <p:txBody>
          <a:bodyPr/>
          <a:lstStyle/>
          <a:p>
            <a:endParaRPr lang="en-US" sz="2800" b="1" dirty="0" smtClean="0"/>
          </a:p>
          <a:p>
            <a:endParaRPr lang="en-US" sz="2800" b="1" dirty="0"/>
          </a:p>
          <a:p>
            <a:endParaRPr lang="en-US" sz="2800" b="1" dirty="0" smtClean="0"/>
          </a:p>
          <a:p>
            <a:pPr algn="ctr"/>
            <a:r>
              <a:rPr lang="en-US" sz="2800" b="1" dirty="0" smtClean="0"/>
              <a:t>Can </a:t>
            </a:r>
            <a:r>
              <a:rPr lang="en-US" sz="2800" b="1" dirty="0"/>
              <a:t>a Veteran write up </a:t>
            </a:r>
            <a:r>
              <a:rPr lang="en-US" sz="2800" b="1" dirty="0" smtClean="0"/>
              <a:t>a canteen violation on a </a:t>
            </a:r>
            <a:r>
              <a:rPr lang="en-US" sz="2800" b="1" dirty="0"/>
              <a:t>Son or Auxiliary member?</a:t>
            </a:r>
            <a:endParaRPr lang="en-US" dirty="0"/>
          </a:p>
        </p:txBody>
      </p:sp>
      <p:pic>
        <p:nvPicPr>
          <p:cNvPr id="6146" name="Picture 2" descr="C:\Users\Home\AppData\Local\Microsoft\Windows\INetCache\IE\5BOPX4DV\question_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800600"/>
            <a:ext cx="17526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2853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Answer!</a:t>
            </a:r>
            <a:endParaRPr lang="en-US" dirty="0">
              <a:solidFill>
                <a:srgbClr val="00B0F0"/>
              </a:solidFill>
            </a:endParaRPr>
          </a:p>
        </p:txBody>
      </p:sp>
      <p:sp>
        <p:nvSpPr>
          <p:cNvPr id="3" name="Content Placeholder 2"/>
          <p:cNvSpPr>
            <a:spLocks noGrp="1"/>
          </p:cNvSpPr>
          <p:nvPr>
            <p:ph sz="quarter" idx="1"/>
          </p:nvPr>
        </p:nvSpPr>
        <p:spPr/>
        <p:txBody>
          <a:bodyPr/>
          <a:lstStyle/>
          <a:p>
            <a:pPr marL="0" indent="0">
              <a:buNone/>
            </a:pPr>
            <a:r>
              <a:rPr lang="en-US" altLang="en-US" sz="2400" dirty="0" smtClean="0"/>
              <a:t> </a:t>
            </a:r>
            <a:r>
              <a:rPr lang="en-US" altLang="en-US" sz="2400" dirty="0"/>
              <a:t>Yes, if a member witnesses a subordinate member violating canteen rules. The subordinate member </a:t>
            </a:r>
            <a:r>
              <a:rPr lang="en-US" altLang="en-US" sz="2400" dirty="0" smtClean="0"/>
              <a:t>can </a:t>
            </a:r>
            <a:r>
              <a:rPr lang="en-US" altLang="en-US" sz="2400" dirty="0"/>
              <a:t>be written up in the usual manner, sending the </a:t>
            </a:r>
            <a:r>
              <a:rPr lang="en-US" altLang="en-US" sz="2400" dirty="0" smtClean="0"/>
              <a:t>completed complaint form to </a:t>
            </a:r>
            <a:r>
              <a:rPr lang="en-US" altLang="en-US" sz="2400" dirty="0"/>
              <a:t>the </a:t>
            </a:r>
            <a:r>
              <a:rPr lang="en-US" altLang="en-US" sz="2400" dirty="0" smtClean="0"/>
              <a:t>BOT </a:t>
            </a:r>
            <a:r>
              <a:rPr lang="en-US" altLang="en-US" sz="2400" dirty="0"/>
              <a:t>for </a:t>
            </a:r>
            <a:r>
              <a:rPr lang="en-US" altLang="en-US" sz="2400" dirty="0" smtClean="0"/>
              <a:t>review and proper adjudication by the 3 member panel.</a:t>
            </a:r>
            <a:endParaRPr lang="en-US" altLang="en-US" sz="2400" dirty="0"/>
          </a:p>
          <a:p>
            <a:endParaRPr lang="en-US" dirty="0"/>
          </a:p>
        </p:txBody>
      </p:sp>
      <p:pic>
        <p:nvPicPr>
          <p:cNvPr id="6146" name="Picture 2" descr="C:\Users\Home\AppData\Local\Microsoft\Windows\INetCache\IE\OZW61LBO\review[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495800"/>
            <a:ext cx="37338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8916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Question?</a:t>
            </a:r>
            <a:endParaRPr lang="en-US" dirty="0">
              <a:solidFill>
                <a:srgbClr val="00B0F0"/>
              </a:solidFill>
            </a:endParaRPr>
          </a:p>
        </p:txBody>
      </p:sp>
      <p:sp>
        <p:nvSpPr>
          <p:cNvPr id="3" name="Content Placeholder 2"/>
          <p:cNvSpPr>
            <a:spLocks noGrp="1"/>
          </p:cNvSpPr>
          <p:nvPr>
            <p:ph sz="quarter" idx="1"/>
          </p:nvPr>
        </p:nvSpPr>
        <p:spPr>
          <a:xfrm>
            <a:off x="292227" y="1555623"/>
            <a:ext cx="8503920" cy="4572000"/>
          </a:xfrm>
        </p:spPr>
        <p:txBody>
          <a:bodyPr/>
          <a:lstStyle/>
          <a:p>
            <a:endParaRPr lang="en-US" sz="2800" b="1" dirty="0" smtClean="0"/>
          </a:p>
          <a:p>
            <a:pPr marL="0" indent="0" algn="ctr">
              <a:buNone/>
            </a:pPr>
            <a:r>
              <a:rPr lang="en-US" sz="2800" b="1" dirty="0" smtClean="0"/>
              <a:t>Can </a:t>
            </a:r>
            <a:r>
              <a:rPr lang="en-US" sz="2800" b="1" dirty="0"/>
              <a:t>a Son or Auxiliary member write </a:t>
            </a:r>
            <a:r>
              <a:rPr lang="en-US" sz="2800" b="1" dirty="0" smtClean="0"/>
              <a:t>up Canteen Violation charges on </a:t>
            </a:r>
            <a:r>
              <a:rPr lang="en-US" sz="2800" b="1" dirty="0"/>
              <a:t>a Veteran?</a:t>
            </a:r>
            <a:r>
              <a:rPr lang="en-US" sz="2800" dirty="0"/>
              <a:t> </a:t>
            </a:r>
            <a:endParaRPr lang="en-US" sz="2800" dirty="0" smtClean="0"/>
          </a:p>
          <a:p>
            <a:pPr marL="0" indent="0" algn="ctr">
              <a:buNone/>
            </a:pPr>
            <a:endParaRPr lang="en-US" sz="2800" dirty="0"/>
          </a:p>
          <a:p>
            <a:pPr marL="0" indent="0" algn="ctr">
              <a:buNone/>
            </a:pPr>
            <a:endParaRPr lang="en-US" sz="2800" dirty="0" smtClean="0"/>
          </a:p>
          <a:p>
            <a:pPr marL="0" indent="0" algn="ctr">
              <a:buNone/>
            </a:pPr>
            <a:endParaRPr lang="en-US" sz="2800" dirty="0"/>
          </a:p>
          <a:p>
            <a:pPr marL="0" indent="0" algn="ctr">
              <a:buNone/>
            </a:pPr>
            <a:endParaRPr lang="en-US" sz="2800" dirty="0" smtClean="0"/>
          </a:p>
          <a:p>
            <a:pPr marL="0" indent="0" algn="ctr">
              <a:buNone/>
            </a:pPr>
            <a:r>
              <a:rPr lang="en-US" sz="2800" dirty="0" err="1" smtClean="0"/>
              <a:t>Hmmmmm</a:t>
            </a:r>
            <a:r>
              <a:rPr lang="en-US" sz="2800" dirty="0" smtClean="0"/>
              <a:t>!</a:t>
            </a:r>
          </a:p>
          <a:p>
            <a:pPr marL="0" indent="0" algn="ctr">
              <a:buNone/>
            </a:pPr>
            <a:r>
              <a:rPr lang="en-US" sz="2000" dirty="0" smtClean="0"/>
              <a:t>(insert “Jeopardy” song)</a:t>
            </a:r>
            <a:endParaRPr lang="en-US" sz="2000" dirty="0"/>
          </a:p>
        </p:txBody>
      </p:sp>
      <p:pic>
        <p:nvPicPr>
          <p:cNvPr id="2051" name="Picture 3" descr="C:\Users\Home\AppData\Local\Microsoft\Windows\INetCache\IE\1MY2XBLN\preguntas-clav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00"/>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581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Post Board of Trustee’s not only have the responsibility of overseeing the day to day operation of the Canteen but they also have the difficult responsibility of maintaining order and decorum in the Canteen.</a:t>
            </a:r>
          </a:p>
          <a:p>
            <a:r>
              <a:rPr lang="en-US" dirty="0" smtClean="0"/>
              <a:t>It is the responsibility of the members of the BOT to be the  peacekeepers and peacemakers of the canteen.</a:t>
            </a:r>
          </a:p>
          <a:p>
            <a:pPr marL="0" indent="0" algn="ctr">
              <a:buNone/>
            </a:pPr>
            <a:r>
              <a:rPr lang="en-US" u="sng" dirty="0" smtClean="0">
                <a:solidFill>
                  <a:srgbClr val="FFFF00"/>
                </a:solidFill>
              </a:rPr>
              <a:t>Always Remember</a:t>
            </a:r>
          </a:p>
          <a:p>
            <a:pPr marL="0" indent="0">
              <a:buNone/>
            </a:pPr>
            <a:endParaRPr lang="en-US" dirty="0" smtClean="0"/>
          </a:p>
          <a:p>
            <a:r>
              <a:rPr lang="en-US" sz="2400" dirty="0" smtClean="0">
                <a:solidFill>
                  <a:srgbClr val="FFFF00"/>
                </a:solidFill>
              </a:rPr>
              <a:t> “The Best Discipline Hearing is the one that was avoided”</a:t>
            </a:r>
          </a:p>
          <a:p>
            <a:r>
              <a:rPr lang="en-US" sz="2400" dirty="0" smtClean="0">
                <a:solidFill>
                  <a:srgbClr val="FFFF00"/>
                </a:solidFill>
              </a:rPr>
              <a:t>“Try to talk the problem out before resulting to Charges &amp; hearing’s”</a:t>
            </a:r>
          </a:p>
          <a:p>
            <a:r>
              <a:rPr lang="en-US" sz="2400" dirty="0" smtClean="0">
                <a:solidFill>
                  <a:srgbClr val="FFFF00"/>
                </a:solidFill>
              </a:rPr>
              <a:t>“If all else Fails be fair and consistent in the trial process…….” </a:t>
            </a:r>
            <a:r>
              <a:rPr lang="en-US" sz="2400" dirty="0" smtClean="0"/>
              <a:t> </a:t>
            </a:r>
            <a:endParaRPr lang="en-US" sz="2400" dirty="0"/>
          </a:p>
        </p:txBody>
      </p:sp>
    </p:spTree>
    <p:extLst>
      <p:ext uri="{BB962C8B-B14F-4D97-AF65-F5344CB8AC3E}">
        <p14:creationId xmlns:p14="http://schemas.microsoft.com/office/powerpoint/2010/main" val="267550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50"/>
                                        <p:tgtEl>
                                          <p:spTgt spid="3">
                                            <p:txEl>
                                              <p:pRg st="1" end="1"/>
                                            </p:txEl>
                                          </p:spTgt>
                                        </p:tgtEl>
                                      </p:cBhvr>
                                    </p:animEffect>
                                    <p:anim calcmode="lin" valueType="num">
                                      <p:cBhvr>
                                        <p:cTn id="8"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Answer!</a:t>
            </a:r>
            <a:endParaRPr lang="en-US" dirty="0">
              <a:solidFill>
                <a:srgbClr val="00B0F0"/>
              </a:solidFill>
            </a:endParaRPr>
          </a:p>
        </p:txBody>
      </p:sp>
      <p:sp>
        <p:nvSpPr>
          <p:cNvPr id="3" name="Content Placeholder 2"/>
          <p:cNvSpPr>
            <a:spLocks noGrp="1"/>
          </p:cNvSpPr>
          <p:nvPr>
            <p:ph sz="quarter" idx="1"/>
          </p:nvPr>
        </p:nvSpPr>
        <p:spPr/>
        <p:txBody>
          <a:bodyPr>
            <a:normAutofit lnSpcReduction="10000"/>
          </a:bodyPr>
          <a:lstStyle/>
          <a:p>
            <a:endParaRPr lang="en-US" altLang="en-US" dirty="0" smtClean="0"/>
          </a:p>
          <a:p>
            <a:pPr marL="0" indent="0" algn="ctr">
              <a:buNone/>
            </a:pPr>
            <a:r>
              <a:rPr lang="en-US" altLang="en-US" dirty="0" smtClean="0">
                <a:solidFill>
                  <a:srgbClr val="FFFF00"/>
                </a:solidFill>
              </a:rPr>
              <a:t>NO!</a:t>
            </a:r>
            <a:r>
              <a:rPr lang="en-US" altLang="en-US" dirty="0" smtClean="0"/>
              <a:t> </a:t>
            </a:r>
            <a:endParaRPr lang="en-US" altLang="en-US" dirty="0"/>
          </a:p>
          <a:p>
            <a:pPr marL="0" indent="0" algn="ctr">
              <a:buNone/>
            </a:pPr>
            <a:r>
              <a:rPr lang="en-US" altLang="en-US" dirty="0" smtClean="0"/>
              <a:t>A subordinate cannot file charges directly on a Veteran </a:t>
            </a:r>
          </a:p>
          <a:p>
            <a:endParaRPr lang="en-US" altLang="en-US" dirty="0" smtClean="0"/>
          </a:p>
          <a:p>
            <a:r>
              <a:rPr lang="en-US" altLang="en-US" dirty="0" smtClean="0"/>
              <a:t>A </a:t>
            </a:r>
            <a:r>
              <a:rPr lang="en-US" altLang="en-US" dirty="0"/>
              <a:t>canteen Violation would be written up as </a:t>
            </a:r>
            <a:r>
              <a:rPr lang="en-US" altLang="en-US" dirty="0" smtClean="0"/>
              <a:t>usual in the form of a letter of complaint </a:t>
            </a:r>
            <a:r>
              <a:rPr lang="en-US" altLang="en-US" dirty="0"/>
              <a:t>and sent to the BOT for </a:t>
            </a:r>
            <a:r>
              <a:rPr lang="en-US" altLang="en-US" dirty="0" smtClean="0"/>
              <a:t>consideration and possible charges.</a:t>
            </a:r>
          </a:p>
          <a:p>
            <a:r>
              <a:rPr lang="en-US" dirty="0" smtClean="0"/>
              <a:t>Those charges must be filed and signed </a:t>
            </a:r>
          </a:p>
          <a:p>
            <a:pPr marL="0" indent="0">
              <a:buNone/>
            </a:pPr>
            <a:r>
              <a:rPr lang="en-US" dirty="0"/>
              <a:t> </a:t>
            </a:r>
            <a:r>
              <a:rPr lang="en-US" dirty="0" smtClean="0"/>
              <a:t>   by a Veteran witness or by the post JA (as directed </a:t>
            </a:r>
          </a:p>
          <a:p>
            <a:pPr marL="0" indent="0">
              <a:buNone/>
            </a:pPr>
            <a:r>
              <a:rPr lang="en-US" dirty="0"/>
              <a:t> </a:t>
            </a:r>
            <a:r>
              <a:rPr lang="en-US" dirty="0" smtClean="0"/>
              <a:t>   by the BOT).</a:t>
            </a:r>
            <a:endParaRPr lang="en-US" dirty="0"/>
          </a:p>
        </p:txBody>
      </p:sp>
      <p:pic>
        <p:nvPicPr>
          <p:cNvPr id="7170" name="Picture 2" descr="C:\Users\Home\AppData\Local\Microsoft\Windows\INetCache\IE\OZW61LBO\complainapp[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1476666"/>
            <a:ext cx="838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5267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sz="quarter" idx="1"/>
          </p:nvPr>
        </p:nvSpPr>
        <p:spPr/>
        <p:txBody>
          <a:bodyPr/>
          <a:lstStyle/>
          <a:p>
            <a:endParaRPr lang="en-US" dirty="0" smtClean="0"/>
          </a:p>
          <a:p>
            <a:endParaRPr lang="en-US" dirty="0"/>
          </a:p>
          <a:p>
            <a:r>
              <a:rPr lang="en-US" dirty="0" smtClean="0"/>
              <a:t>Can a member or Subordinate member be suspended or banned from the Canteen without a hearing?</a:t>
            </a:r>
            <a:endParaRPr lang="en-US" dirty="0"/>
          </a:p>
        </p:txBody>
      </p:sp>
      <p:pic>
        <p:nvPicPr>
          <p:cNvPr id="5122" name="Picture 2" descr="C:\Users\Home\AppData\Local\Microsoft\Windows\INetCache\IE\3GESSDKL\thinking-cartoon1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657600"/>
            <a:ext cx="1303020" cy="146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2863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914400"/>
          </a:xfrm>
        </p:spPr>
        <p:txBody>
          <a:bodyPr>
            <a:noAutofit/>
          </a:bodyPr>
          <a:lstStyle/>
          <a:p>
            <a:r>
              <a:rPr lang="en-US" sz="4000" dirty="0" smtClean="0">
                <a:solidFill>
                  <a:srgbClr val="00B0F0"/>
                </a:solidFill>
              </a:rPr>
              <a:t>Answer!</a:t>
            </a:r>
            <a:endParaRPr lang="en-US" sz="4000" dirty="0">
              <a:solidFill>
                <a:srgbClr val="00B0F0"/>
              </a:solidFill>
            </a:endParaRPr>
          </a:p>
        </p:txBody>
      </p:sp>
      <p:sp>
        <p:nvSpPr>
          <p:cNvPr id="3" name="Content Placeholder 2"/>
          <p:cNvSpPr>
            <a:spLocks noGrp="1"/>
          </p:cNvSpPr>
          <p:nvPr>
            <p:ph sz="quarter" idx="1"/>
          </p:nvPr>
        </p:nvSpPr>
        <p:spPr>
          <a:solidFill>
            <a:schemeClr val="tx1"/>
          </a:solidFill>
        </p:spPr>
        <p:txBody>
          <a:bodyPr>
            <a:normAutofit fontScale="77500" lnSpcReduction="20000"/>
          </a:bodyPr>
          <a:lstStyle/>
          <a:p>
            <a:pPr algn="ctr"/>
            <a:endParaRPr lang="en-US" b="1" dirty="0" smtClean="0">
              <a:solidFill>
                <a:srgbClr val="FF0000"/>
              </a:solidFill>
            </a:endParaRPr>
          </a:p>
          <a:p>
            <a:pPr algn="ctr"/>
            <a:r>
              <a:rPr lang="en-US" sz="4300" b="1" dirty="0" smtClean="0">
                <a:solidFill>
                  <a:srgbClr val="FF0000"/>
                </a:solidFill>
              </a:rPr>
              <a:t>NO!</a:t>
            </a:r>
          </a:p>
          <a:p>
            <a:endParaRPr lang="en-US" b="1" dirty="0">
              <a:solidFill>
                <a:srgbClr val="FF0000"/>
              </a:solidFill>
            </a:endParaRPr>
          </a:p>
          <a:p>
            <a:pPr algn="ctr"/>
            <a:r>
              <a:rPr lang="en-US" b="1" dirty="0" smtClean="0">
                <a:solidFill>
                  <a:srgbClr val="FF0000"/>
                </a:solidFill>
              </a:rPr>
              <a:t>Members of any of the recognized AMVETS Organization cannot be suspended or banned from the canteen without a </a:t>
            </a:r>
            <a:r>
              <a:rPr lang="en-US" b="1" u="sng" dirty="0" smtClean="0">
                <a:solidFill>
                  <a:srgbClr val="FF0000"/>
                </a:solidFill>
              </a:rPr>
              <a:t>proper</a:t>
            </a:r>
            <a:r>
              <a:rPr lang="en-US" b="1" dirty="0" smtClean="0">
                <a:solidFill>
                  <a:srgbClr val="FF0000"/>
                </a:solidFill>
              </a:rPr>
              <a:t> hearing! </a:t>
            </a:r>
          </a:p>
          <a:p>
            <a:pPr marL="0" indent="0">
              <a:buNone/>
            </a:pPr>
            <a:endParaRPr lang="en-US" b="1" dirty="0">
              <a:solidFill>
                <a:srgbClr val="FF0000"/>
              </a:solidFill>
            </a:endParaRPr>
          </a:p>
          <a:p>
            <a:pPr marL="0" indent="0" algn="ctr">
              <a:buNone/>
            </a:pPr>
            <a:r>
              <a:rPr lang="en-US" b="1" dirty="0" smtClean="0">
                <a:solidFill>
                  <a:srgbClr val="FF0000"/>
                </a:solidFill>
              </a:rPr>
              <a:t>To do otherwise, </a:t>
            </a:r>
          </a:p>
          <a:p>
            <a:pPr marL="0" indent="0" algn="ctr">
              <a:buNone/>
            </a:pPr>
            <a:r>
              <a:rPr lang="en-US" b="1" dirty="0">
                <a:solidFill>
                  <a:srgbClr val="FF0000"/>
                </a:solidFill>
              </a:rPr>
              <a:t>T</a:t>
            </a:r>
            <a:r>
              <a:rPr lang="en-US" b="1" dirty="0" smtClean="0">
                <a:solidFill>
                  <a:srgbClr val="FF0000"/>
                </a:solidFill>
              </a:rPr>
              <a:t>he officer(s) and or Trustee(s) or Manager involved may be subject to charges themselves. </a:t>
            </a:r>
            <a:r>
              <a:rPr lang="en-US" sz="2100" b="1" dirty="0" smtClean="0">
                <a:solidFill>
                  <a:srgbClr val="FF0000"/>
                </a:solidFill>
              </a:rPr>
              <a:t>(conduct unbecoming)</a:t>
            </a:r>
          </a:p>
          <a:p>
            <a:pPr marL="0" indent="0" algn="ctr">
              <a:buNone/>
            </a:pPr>
            <a:endParaRPr lang="en-US" b="1" dirty="0" smtClean="0">
              <a:solidFill>
                <a:srgbClr val="FF0000"/>
              </a:solidFill>
            </a:endParaRPr>
          </a:p>
          <a:p>
            <a:pPr marL="0" indent="0" algn="ctr">
              <a:buNone/>
            </a:pPr>
            <a:r>
              <a:rPr lang="en-US" b="1" dirty="0" smtClean="0">
                <a:solidFill>
                  <a:srgbClr val="0070C0"/>
                </a:solidFill>
              </a:rPr>
              <a:t>Only a guest can be suspended without a hearing!</a:t>
            </a:r>
          </a:p>
          <a:p>
            <a:pPr marL="0" indent="0">
              <a:buNone/>
            </a:pPr>
            <a:endParaRPr lang="en-US" b="1" dirty="0">
              <a:solidFill>
                <a:srgbClr val="FF0000"/>
              </a:solidFill>
            </a:endParaRPr>
          </a:p>
          <a:p>
            <a:pPr marL="0" indent="0">
              <a:buNone/>
            </a:pPr>
            <a:r>
              <a:rPr lang="en-US" dirty="0" smtClean="0"/>
              <a:t>HAVE A  FARE AND PROPER HEARING!</a:t>
            </a:r>
            <a:endParaRPr lang="en-US" dirty="0"/>
          </a:p>
        </p:txBody>
      </p:sp>
      <p:pic>
        <p:nvPicPr>
          <p:cNvPr id="7170" name="Picture 2" descr="C:\Users\Home\AppData\Local\Microsoft\Windows\INetCache\IE\5BOPX4DV\chica-mano-n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975" y="152400"/>
            <a:ext cx="2891384" cy="24384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Home\AppData\Local\Microsoft\Windows\INetCache\IE\3GESSDKL\trava-portas-cartoon_stop[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142875"/>
            <a:ext cx="1828800" cy="11508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Home\AppData\Local\Microsoft\Windows\INetCache\IE\3GESSDKL\trava-portas-cartoon_stop[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142875"/>
            <a:ext cx="1828800" cy="1150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79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2000"/>
                                  </p:stCondLst>
                                  <p:childTnLst>
                                    <p:animEffect transition="out" filter="fade">
                                      <p:cBhvr>
                                        <p:cTn id="6" dur="500" tmFilter="0, 0; .2, .5; .8, .5; 1, 0"/>
                                        <p:tgtEl>
                                          <p:spTgt spid="6147"/>
                                        </p:tgtEl>
                                      </p:cBhvr>
                                    </p:animEffect>
                                    <p:animScale>
                                      <p:cBhvr>
                                        <p:cTn id="7" dur="250" autoRev="1" fill="hold"/>
                                        <p:tgtEl>
                                          <p:spTgt spid="6147"/>
                                        </p:tgtEl>
                                      </p:cBhvr>
                                      <p:by x="105000" y="105000"/>
                                    </p:animScale>
                                  </p:childTnLst>
                                </p:cTn>
                              </p:par>
                              <p:par>
                                <p:cTn id="8" presetID="26" presetClass="emph" presetSubtype="0" fill="hold" nodeType="withEffect">
                                  <p:stCondLst>
                                    <p:cond delay="2100"/>
                                  </p:stCondLst>
                                  <p:childTnLst>
                                    <p:animEffect transition="out" filter="fade">
                                      <p:cBhvr>
                                        <p:cTn id="9" dur="500" tmFilter="0, 0; .2, .5; .8, .5; 1, 0"/>
                                        <p:tgtEl>
                                          <p:spTgt spid="8"/>
                                        </p:tgtEl>
                                      </p:cBhvr>
                                    </p:animEffect>
                                    <p:animScale>
                                      <p:cBhvr>
                                        <p:cTn id="10"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sz="quarter" idx="1"/>
          </p:nvPr>
        </p:nvSpPr>
        <p:spPr/>
        <p:txBody>
          <a:bodyPr/>
          <a:lstStyle/>
          <a:p>
            <a:endParaRPr lang="en-US" dirty="0" smtClean="0"/>
          </a:p>
          <a:p>
            <a:pPr algn="ctr"/>
            <a:r>
              <a:rPr lang="en-US" sz="3200" dirty="0" smtClean="0"/>
              <a:t>Can </a:t>
            </a:r>
            <a:r>
              <a:rPr lang="en-US" sz="3200" dirty="0"/>
              <a:t>a Canteen Manager  </a:t>
            </a:r>
            <a:r>
              <a:rPr lang="en-US" sz="3200" dirty="0" smtClean="0"/>
              <a:t>suspend anyone </a:t>
            </a:r>
            <a:r>
              <a:rPr lang="en-US" sz="3200" dirty="0"/>
              <a:t>from the Canteen? </a:t>
            </a:r>
          </a:p>
        </p:txBody>
      </p:sp>
      <p:pic>
        <p:nvPicPr>
          <p:cNvPr id="4098" name="Picture 2" descr="C:\Users\Home\AppData\Local\Microsoft\Windows\INetCache\IE\W27ZMYLG\meme-face-think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3900" y="3733800"/>
            <a:ext cx="25400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0535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sz="quarter" idx="1"/>
          </p:nvPr>
        </p:nvSpPr>
        <p:spPr/>
        <p:txBody>
          <a:bodyPr>
            <a:normAutofit/>
          </a:bodyPr>
          <a:lstStyle/>
          <a:p>
            <a:pPr algn="ctr"/>
            <a:endParaRPr lang="en-US" sz="4400" dirty="0" smtClean="0"/>
          </a:p>
          <a:p>
            <a:pPr algn="ctr"/>
            <a:r>
              <a:rPr lang="en-US" sz="6600" dirty="0" smtClean="0"/>
              <a:t>No</a:t>
            </a:r>
          </a:p>
          <a:p>
            <a:pPr algn="ctr"/>
            <a:r>
              <a:rPr lang="en-US" sz="2800" dirty="0" smtClean="0"/>
              <a:t>Only the board of trustees can issue a canteen suspension and only after proper hearings.</a:t>
            </a:r>
          </a:p>
        </p:txBody>
      </p:sp>
    </p:spTree>
    <p:extLst>
      <p:ext uri="{BB962C8B-B14F-4D97-AF65-F5344CB8AC3E}">
        <p14:creationId xmlns:p14="http://schemas.microsoft.com/office/powerpoint/2010/main" val="12287225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r>
              <a:rPr lang="en-US" dirty="0" smtClean="0">
                <a:solidFill>
                  <a:srgbClr val="FF0000"/>
                </a:solidFill>
              </a:rPr>
              <a:t>( Sons &amp; Aux.)</a:t>
            </a:r>
            <a:endParaRPr lang="en-US" dirty="0">
              <a:solidFill>
                <a:srgbClr val="FF0000"/>
              </a:solidFill>
            </a:endParaRPr>
          </a:p>
        </p:txBody>
      </p:sp>
      <p:sp>
        <p:nvSpPr>
          <p:cNvPr id="3" name="Content Placeholder 2"/>
          <p:cNvSpPr>
            <a:spLocks noGrp="1"/>
          </p:cNvSpPr>
          <p:nvPr>
            <p:ph sz="quarter" idx="1"/>
          </p:nvPr>
        </p:nvSpPr>
        <p:spPr/>
        <p:txBody>
          <a:bodyPr/>
          <a:lstStyle/>
          <a:p>
            <a:pPr algn="ctr"/>
            <a:endParaRPr lang="en-US" b="1" dirty="0" smtClean="0"/>
          </a:p>
          <a:p>
            <a:pPr algn="ctr"/>
            <a:endParaRPr lang="en-US" b="1" dirty="0"/>
          </a:p>
          <a:p>
            <a:pPr algn="ctr"/>
            <a:r>
              <a:rPr lang="en-US" b="1" dirty="0" smtClean="0"/>
              <a:t>Does </a:t>
            </a:r>
            <a:r>
              <a:rPr lang="en-US" b="1" dirty="0"/>
              <a:t>the BOT </a:t>
            </a:r>
            <a:r>
              <a:rPr lang="en-US" b="1" dirty="0" smtClean="0"/>
              <a:t>have </a:t>
            </a:r>
            <a:r>
              <a:rPr lang="en-US" b="1" dirty="0"/>
              <a:t>to honor discipline handed out by subordinate organizations to its own </a:t>
            </a:r>
            <a:r>
              <a:rPr lang="en-US" b="1" dirty="0" smtClean="0"/>
              <a:t>members  if it involves a canteen suspension?</a:t>
            </a:r>
            <a:endParaRPr lang="en-US" dirty="0"/>
          </a:p>
        </p:txBody>
      </p:sp>
    </p:spTree>
    <p:extLst>
      <p:ext uri="{BB962C8B-B14F-4D97-AF65-F5344CB8AC3E}">
        <p14:creationId xmlns:p14="http://schemas.microsoft.com/office/powerpoint/2010/main" val="2319215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sz="quarter" idx="1"/>
          </p:nvPr>
        </p:nvSpPr>
        <p:spPr>
          <a:xfrm>
            <a:off x="301752" y="1524000"/>
            <a:ext cx="8503920" cy="5562600"/>
          </a:xfrm>
        </p:spPr>
        <p:txBody>
          <a:bodyPr>
            <a:normAutofit fontScale="70000" lnSpcReduction="20000"/>
          </a:bodyPr>
          <a:lstStyle/>
          <a:p>
            <a:r>
              <a:rPr lang="en-US" dirty="0"/>
              <a:t>It depends on how the subordinate organization writes the disposition of the punishment it hands out.</a:t>
            </a:r>
          </a:p>
          <a:p>
            <a:r>
              <a:rPr lang="en-US" dirty="0"/>
              <a:t>If the subordinate organization states in its disposition that they are giving its member a </a:t>
            </a:r>
            <a:r>
              <a:rPr lang="en-US" u="sng" dirty="0"/>
              <a:t>canteen suspension</a:t>
            </a:r>
            <a:r>
              <a:rPr lang="en-US" dirty="0"/>
              <a:t>. That wording would not be correct and need not be accepted by the BOT </a:t>
            </a:r>
            <a:r>
              <a:rPr lang="en-US" dirty="0" smtClean="0"/>
              <a:t>(</a:t>
            </a:r>
            <a:r>
              <a:rPr lang="en-US" dirty="0"/>
              <a:t>As only the </a:t>
            </a:r>
            <a:r>
              <a:rPr lang="en-US" dirty="0" smtClean="0"/>
              <a:t>BOT can issue a canteen suspension)  </a:t>
            </a:r>
          </a:p>
          <a:p>
            <a:r>
              <a:rPr lang="en-US" dirty="0" smtClean="0"/>
              <a:t>If </a:t>
            </a:r>
            <a:r>
              <a:rPr lang="en-US" dirty="0"/>
              <a:t>a subordinate organization wishes to include a canteen suspension in its disposition they must state in their disposition that they are suspending the </a:t>
            </a:r>
            <a:r>
              <a:rPr lang="en-US" b="1" i="1" u="sng" dirty="0"/>
              <a:t>membership privileges</a:t>
            </a:r>
            <a:r>
              <a:rPr lang="en-US" dirty="0"/>
              <a:t> of the </a:t>
            </a:r>
            <a:r>
              <a:rPr lang="en-US" dirty="0" smtClean="0"/>
              <a:t>offending subordinate </a:t>
            </a:r>
            <a:r>
              <a:rPr lang="en-US" dirty="0"/>
              <a:t>member. They must also state that the subordinate member is </a:t>
            </a:r>
            <a:r>
              <a:rPr lang="en-US" b="1" i="1" u="sng" dirty="0"/>
              <a:t>NOT in good standing</a:t>
            </a:r>
            <a:r>
              <a:rPr lang="en-US" u="sng" dirty="0"/>
              <a:t> </a:t>
            </a:r>
            <a:r>
              <a:rPr lang="en-US" dirty="0"/>
              <a:t>with the subordinate </a:t>
            </a:r>
            <a:r>
              <a:rPr lang="en-US" dirty="0" smtClean="0"/>
              <a:t>organization</a:t>
            </a:r>
            <a:r>
              <a:rPr lang="en-US" u="sng" dirty="0" smtClean="0"/>
              <a:t> </a:t>
            </a:r>
            <a:r>
              <a:rPr lang="en-US" dirty="0"/>
              <a:t>during the term of the suspension</a:t>
            </a:r>
            <a:r>
              <a:rPr lang="en-US" dirty="0" smtClean="0"/>
              <a:t>.</a:t>
            </a:r>
          </a:p>
          <a:p>
            <a:endParaRPr lang="en-US" dirty="0"/>
          </a:p>
          <a:p>
            <a:r>
              <a:rPr lang="en-US" dirty="0"/>
              <a:t>If worded in this manner, the post BOT </a:t>
            </a:r>
            <a:r>
              <a:rPr lang="en-US" u="sng" dirty="0" smtClean="0">
                <a:solidFill>
                  <a:srgbClr val="FFFF00"/>
                </a:solidFill>
              </a:rPr>
              <a:t>MUST </a:t>
            </a:r>
            <a:r>
              <a:rPr lang="en-US" dirty="0" smtClean="0"/>
              <a:t>keep </a:t>
            </a:r>
            <a:r>
              <a:rPr lang="en-US" dirty="0"/>
              <a:t>the offending subordinate member out of the Canteen until the subordinate organization places the member back in good standing or the suspension period ends</a:t>
            </a:r>
            <a:r>
              <a:rPr lang="en-US" b="1" dirty="0"/>
              <a:t>. </a:t>
            </a:r>
            <a:endParaRPr lang="en-US" b="1" dirty="0" smtClean="0"/>
          </a:p>
          <a:p>
            <a:endParaRPr lang="en-US" b="1" dirty="0"/>
          </a:p>
          <a:p>
            <a:r>
              <a:rPr lang="en-US" b="1" dirty="0" smtClean="0"/>
              <a:t>This </a:t>
            </a:r>
            <a:r>
              <a:rPr lang="en-US" b="1" dirty="0"/>
              <a:t>is required by </a:t>
            </a:r>
            <a:r>
              <a:rPr lang="en-US" b="1" u="sng" dirty="0">
                <a:solidFill>
                  <a:srgbClr val="FFFF00"/>
                </a:solidFill>
              </a:rPr>
              <a:t>State Law as part of the posts liquor license.</a:t>
            </a:r>
            <a:endParaRPr lang="en-US" u="sng" dirty="0">
              <a:solidFill>
                <a:srgbClr val="FFFF00"/>
              </a:solidFill>
            </a:endParaRPr>
          </a:p>
          <a:p>
            <a:endParaRPr lang="en-US" dirty="0"/>
          </a:p>
        </p:txBody>
      </p:sp>
    </p:spTree>
    <p:extLst>
      <p:ext uri="{BB962C8B-B14F-4D97-AF65-F5344CB8AC3E}">
        <p14:creationId xmlns:p14="http://schemas.microsoft.com/office/powerpoint/2010/main" val="3349893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sz="quarter" idx="1"/>
          </p:nvPr>
        </p:nvSpPr>
        <p:spPr/>
        <p:txBody>
          <a:bodyPr/>
          <a:lstStyle/>
          <a:p>
            <a:pPr algn="ctr"/>
            <a:endParaRPr lang="en-US" dirty="0" smtClean="0"/>
          </a:p>
          <a:p>
            <a:pPr algn="ctr"/>
            <a:r>
              <a:rPr lang="en-US" dirty="0" smtClean="0"/>
              <a:t>Who </a:t>
            </a:r>
            <a:r>
              <a:rPr lang="en-US" dirty="0"/>
              <a:t>has the ultimate </a:t>
            </a:r>
            <a:r>
              <a:rPr lang="en-US" dirty="0" smtClean="0"/>
              <a:t>short term removal </a:t>
            </a:r>
            <a:r>
              <a:rPr lang="en-US" dirty="0"/>
              <a:t>authority in the Canteen?</a:t>
            </a:r>
          </a:p>
          <a:p>
            <a:pPr algn="ctr"/>
            <a:endParaRPr lang="en-US" dirty="0" smtClean="0"/>
          </a:p>
          <a:p>
            <a:pPr algn="ctr"/>
            <a:endParaRPr lang="en-US" dirty="0"/>
          </a:p>
          <a:p>
            <a:pPr marL="0" indent="0">
              <a:buNone/>
            </a:pPr>
            <a:endParaRPr lang="en-US" dirty="0"/>
          </a:p>
        </p:txBody>
      </p:sp>
      <p:sp>
        <p:nvSpPr>
          <p:cNvPr id="4" name="Rectangle 3"/>
          <p:cNvSpPr/>
          <p:nvPr/>
        </p:nvSpPr>
        <p:spPr>
          <a:xfrm rot="19500578">
            <a:off x="182233" y="3813956"/>
            <a:ext cx="3406702" cy="64633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600" b="1" cap="none" spc="0" dirty="0" smtClean="0">
                <a:ln/>
                <a:solidFill>
                  <a:schemeClr val="accent3"/>
                </a:solidFill>
                <a:effectLst/>
              </a:rPr>
              <a:t>Commander?</a:t>
            </a:r>
            <a:endParaRPr lang="en-US" sz="3600" b="1" cap="none" spc="0" dirty="0">
              <a:ln/>
              <a:solidFill>
                <a:schemeClr val="accent3"/>
              </a:solidFill>
              <a:effectLst/>
            </a:endParaRPr>
          </a:p>
        </p:txBody>
      </p:sp>
      <p:sp>
        <p:nvSpPr>
          <p:cNvPr id="5" name="Rectangle 4"/>
          <p:cNvSpPr/>
          <p:nvPr/>
        </p:nvSpPr>
        <p:spPr>
          <a:xfrm rot="1020398">
            <a:off x="3466368" y="4495800"/>
            <a:ext cx="4327803" cy="40011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Chairman of The BOT?</a:t>
            </a:r>
            <a:endParaRPr lang="en-US" sz="2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Rectangle 5"/>
          <p:cNvSpPr/>
          <p:nvPr/>
        </p:nvSpPr>
        <p:spPr>
          <a:xfrm>
            <a:off x="1676400" y="4988658"/>
            <a:ext cx="2571538"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Provost Marshal ?</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rot="21226438">
            <a:off x="4953000" y="3377571"/>
            <a:ext cx="3098926"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Post Judge Advocate ?</a:t>
            </a:r>
            <a:endParaRPr lang="en-US" sz="2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9" name="Rectangle 8"/>
          <p:cNvSpPr/>
          <p:nvPr/>
        </p:nvSpPr>
        <p:spPr>
          <a:xfrm rot="20856380">
            <a:off x="5486400" y="5530191"/>
            <a:ext cx="1529586"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Bartender?</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93624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0-#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sz="quarter" idx="1"/>
          </p:nvPr>
        </p:nvSpPr>
        <p:spPr/>
        <p:txBody>
          <a:bodyPr/>
          <a:lstStyle/>
          <a:p>
            <a:endParaRPr lang="en-US" dirty="0" smtClean="0"/>
          </a:p>
          <a:p>
            <a:endParaRPr lang="en-US" dirty="0"/>
          </a:p>
          <a:p>
            <a:pPr marL="0" indent="0" algn="ctr">
              <a:buNone/>
            </a:pPr>
            <a:r>
              <a:rPr lang="en-US" dirty="0" smtClean="0"/>
              <a:t>The </a:t>
            </a:r>
            <a:r>
              <a:rPr lang="en-US" sz="4000" u="sng" dirty="0" smtClean="0"/>
              <a:t>Bartender</a:t>
            </a:r>
            <a:r>
              <a:rPr lang="en-US" dirty="0" smtClean="0"/>
              <a:t>, </a:t>
            </a:r>
            <a:r>
              <a:rPr lang="en-US" dirty="0"/>
              <a:t>they can remove anyone from the </a:t>
            </a:r>
            <a:r>
              <a:rPr lang="en-US" dirty="0" smtClean="0"/>
              <a:t>Canteen at anytime </a:t>
            </a:r>
            <a:r>
              <a:rPr lang="en-US" dirty="0" smtClean="0">
                <a:solidFill>
                  <a:srgbClr val="FFC000"/>
                </a:solidFill>
              </a:rPr>
              <a:t>(including Officers &amp; Trustees)</a:t>
            </a:r>
            <a:r>
              <a:rPr lang="en-US" dirty="0" smtClean="0"/>
              <a:t> .</a:t>
            </a:r>
            <a:endParaRPr lang="en-US" dirty="0"/>
          </a:p>
          <a:p>
            <a:pPr marL="0" indent="0">
              <a:buNone/>
            </a:pPr>
            <a:endParaRPr lang="en-US" dirty="0"/>
          </a:p>
        </p:txBody>
      </p:sp>
      <p:pic>
        <p:nvPicPr>
          <p:cNvPr id="1027" name="Picture 3" descr="C:\Users\Home\AppData\Local\Microsoft\Windows\INetCache\IE\6YTW0XOW\Bartender_at_Luk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3695700"/>
            <a:ext cx="2794000" cy="271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6417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a:bodyPr>
          <a:lstStyle/>
          <a:p>
            <a:pPr marL="0" indent="0" algn="ctr">
              <a:buNone/>
            </a:pPr>
            <a:r>
              <a:rPr lang="en-US" sz="7200" smtClean="0"/>
              <a:t>QUESTIONS?</a:t>
            </a:r>
          </a:p>
          <a:p>
            <a:pPr marL="0" indent="0" algn="ctr">
              <a:buNone/>
            </a:pPr>
            <a:endParaRPr lang="en-US" sz="7200" dirty="0" smtClean="0"/>
          </a:p>
          <a:p>
            <a:pPr algn="ctr"/>
            <a:r>
              <a:rPr lang="en-US" sz="2000" dirty="0" smtClean="0"/>
              <a:t>Contact your District Commander  or District Judge Advocate!</a:t>
            </a:r>
          </a:p>
          <a:p>
            <a:pPr algn="ctr"/>
            <a:r>
              <a:rPr lang="en-US" sz="2000" dirty="0" smtClean="0"/>
              <a:t>If they can not assist you they will direct you to call the Department JA.</a:t>
            </a:r>
          </a:p>
          <a:p>
            <a:pPr algn="ctr"/>
            <a:r>
              <a:rPr lang="en-US" sz="2000" dirty="0" smtClean="0"/>
              <a:t>Remember the (Chain of Command)</a:t>
            </a:r>
          </a:p>
          <a:p>
            <a:pPr algn="ctr"/>
            <a:endParaRPr lang="en-US" sz="2000" dirty="0"/>
          </a:p>
        </p:txBody>
      </p:sp>
    </p:spTree>
    <p:extLst>
      <p:ext uri="{BB962C8B-B14F-4D97-AF65-F5344CB8AC3E}">
        <p14:creationId xmlns:p14="http://schemas.microsoft.com/office/powerpoint/2010/main" val="4157718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334000"/>
            <a:ext cx="8839200" cy="1104900"/>
          </a:xfrm>
          <a:prstGeom prst="rect">
            <a:avLst/>
          </a:prstGeom>
        </p:spPr>
      </p:pic>
      <p:sp>
        <p:nvSpPr>
          <p:cNvPr id="3" name="Content Placeholder 2"/>
          <p:cNvSpPr>
            <a:spLocks noGrp="1"/>
          </p:cNvSpPr>
          <p:nvPr>
            <p:ph sz="quarter" idx="1"/>
          </p:nvPr>
        </p:nvSpPr>
        <p:spPr>
          <a:xfrm>
            <a:off x="301752" y="1527048"/>
            <a:ext cx="8503920" cy="4645152"/>
          </a:xfrm>
        </p:spPr>
        <p:txBody>
          <a:bodyPr>
            <a:normAutofit/>
          </a:bodyPr>
          <a:lstStyle/>
          <a:p>
            <a:pPr marL="0" indent="0" algn="ctr">
              <a:buNone/>
            </a:pPr>
            <a:r>
              <a:rPr lang="en-US" sz="3600" dirty="0" smtClean="0">
                <a:solidFill>
                  <a:srgbClr val="FFFF00"/>
                </a:solidFill>
              </a:rPr>
              <a:t>Because!!!!</a:t>
            </a:r>
            <a:endParaRPr lang="en-US" sz="3600" dirty="0">
              <a:solidFill>
                <a:srgbClr val="FFFF00"/>
              </a:solidFill>
            </a:endParaRPr>
          </a:p>
          <a:p>
            <a:pPr marL="0" indent="0">
              <a:buNone/>
            </a:pPr>
            <a:endParaRPr lang="en-US" dirty="0" smtClean="0"/>
          </a:p>
          <a:p>
            <a:r>
              <a:rPr lang="en-US" dirty="0"/>
              <a:t>Nothing </a:t>
            </a:r>
            <a:r>
              <a:rPr lang="en-US" dirty="0" smtClean="0"/>
              <a:t>Angers </a:t>
            </a:r>
            <a:r>
              <a:rPr lang="en-US" dirty="0"/>
              <a:t>a member more than when he or she is not treated </a:t>
            </a:r>
            <a:r>
              <a:rPr lang="en-US" dirty="0" smtClean="0"/>
              <a:t>justly </a:t>
            </a:r>
            <a:r>
              <a:rPr lang="en-US" dirty="0"/>
              <a:t>and by the book, or see’s that the rules are not enforced fairly or consistently. </a:t>
            </a:r>
            <a:endParaRPr lang="en-US" dirty="0" smtClean="0"/>
          </a:p>
          <a:p>
            <a:r>
              <a:rPr lang="en-US" dirty="0" smtClean="0"/>
              <a:t>This </a:t>
            </a:r>
            <a:r>
              <a:rPr lang="en-US" dirty="0"/>
              <a:t>will drive members away from your post faster than anything else.</a:t>
            </a:r>
          </a:p>
          <a:p>
            <a:endParaRPr lang="en-US" dirty="0" smtClean="0"/>
          </a:p>
          <a:p>
            <a:pPr marL="0" indent="0">
              <a:buNone/>
            </a:pPr>
            <a:r>
              <a:rPr lang="en-US" dirty="0" smtClean="0"/>
              <a:t>                                       </a:t>
            </a:r>
            <a:r>
              <a:rPr lang="en-US" sz="2400" dirty="0" smtClean="0">
                <a:solidFill>
                  <a:srgbClr val="00B0F0"/>
                </a:solidFill>
                <a:latin typeface="AdLib" panose="02000400000000000000" pitchFamily="2" charset="0"/>
              </a:rPr>
              <a:t>“ That wasn’t fair, I'm </a:t>
            </a:r>
            <a:r>
              <a:rPr lang="en-US" sz="2400" dirty="0" err="1" smtClean="0">
                <a:solidFill>
                  <a:srgbClr val="00B0F0"/>
                </a:solidFill>
                <a:latin typeface="AdLib" panose="02000400000000000000" pitchFamily="2" charset="0"/>
              </a:rPr>
              <a:t>outta</a:t>
            </a:r>
            <a:r>
              <a:rPr lang="en-US" sz="2400" dirty="0" smtClean="0">
                <a:solidFill>
                  <a:srgbClr val="00B0F0"/>
                </a:solidFill>
                <a:latin typeface="AdLib" panose="02000400000000000000" pitchFamily="2" charset="0"/>
              </a:rPr>
              <a:t> Here!”</a:t>
            </a:r>
            <a:endParaRPr lang="en-US" sz="2400" dirty="0">
              <a:solidFill>
                <a:srgbClr val="00B0F0"/>
              </a:solidFill>
              <a:latin typeface="AdLib" panose="02000400000000000000" pitchFamily="2" charset="0"/>
            </a:endParaRPr>
          </a:p>
        </p:txBody>
      </p:sp>
      <p:pic>
        <p:nvPicPr>
          <p:cNvPr id="1031" name="Picture 7" descr="C:\Users\Home\AppData\Local\Microsoft\Windows\INetCache\IE\0MHY7WTP\angry_ma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953000"/>
            <a:ext cx="1588478"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48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par>
                          <p:cTn id="13" fill="hold">
                            <p:stCondLst>
                              <p:cond delay="500"/>
                            </p:stCondLst>
                            <p:childTnLst>
                              <p:par>
                                <p:cTn id="14" presetID="2" presetClass="entr" presetSubtype="8" fill="hold" nodeType="afterEffect">
                                  <p:stCondLst>
                                    <p:cond delay="1500"/>
                                  </p:stCondLst>
                                  <p:childTnLst>
                                    <p:set>
                                      <p:cBhvr>
                                        <p:cTn id="15" dur="1" fill="hold">
                                          <p:stCondLst>
                                            <p:cond delay="0"/>
                                          </p:stCondLst>
                                        </p:cTn>
                                        <p:tgtEl>
                                          <p:spTgt spid="3">
                                            <p:txEl>
                                              <p:pRg st="5" end="5"/>
                                            </p:txEl>
                                          </p:spTgt>
                                        </p:tgtEl>
                                        <p:attrNameLst>
                                          <p:attrName>style.visibility</p:attrName>
                                        </p:attrNameLst>
                                      </p:cBhvr>
                                      <p:to>
                                        <p:strVal val="visible"/>
                                      </p:to>
                                    </p:set>
                                    <p:anim calcmode="lin" valueType="num">
                                      <p:cBhvr additive="base">
                                        <p:cTn id="16"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7"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14" presetClass="entr" presetSubtype="10" fill="hold" nodeType="afterEffect">
                                  <p:stCondLst>
                                    <p:cond delay="100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Canteen discipline</a:t>
            </a:r>
            <a:endParaRPr lang="en-US" dirty="0"/>
          </a:p>
        </p:txBody>
      </p:sp>
      <p:sp>
        <p:nvSpPr>
          <p:cNvPr id="3" name="Content Placeholder 2"/>
          <p:cNvSpPr>
            <a:spLocks noGrp="1"/>
          </p:cNvSpPr>
          <p:nvPr>
            <p:ph sz="quarter" idx="1"/>
          </p:nvPr>
        </p:nvSpPr>
        <p:spPr/>
        <p:txBody>
          <a:bodyPr/>
          <a:lstStyle/>
          <a:p>
            <a:pPr algn="ctr"/>
            <a:endParaRPr lang="en-US" dirty="0" smtClean="0"/>
          </a:p>
          <a:p>
            <a:pPr algn="ctr"/>
            <a:endParaRPr lang="en-US" dirty="0"/>
          </a:p>
          <a:p>
            <a:pPr algn="ctr"/>
            <a:endParaRPr lang="en-US" dirty="0" smtClean="0"/>
          </a:p>
          <a:p>
            <a:pPr algn="ctr"/>
            <a:r>
              <a:rPr lang="en-US" sz="4000" dirty="0" smtClean="0"/>
              <a:t>Canteen Violations</a:t>
            </a:r>
            <a:endParaRPr lang="en-US" sz="4000" dirty="0"/>
          </a:p>
        </p:txBody>
      </p:sp>
    </p:spTree>
    <p:extLst>
      <p:ext uri="{BB962C8B-B14F-4D97-AF65-F5344CB8AC3E}">
        <p14:creationId xmlns:p14="http://schemas.microsoft.com/office/powerpoint/2010/main" val="1921314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will cover  </a:t>
            </a:r>
            <a:r>
              <a:rPr lang="en-US" dirty="0"/>
              <a:t>(</a:t>
            </a:r>
            <a:r>
              <a:rPr lang="en-US" dirty="0" smtClean="0"/>
              <a:t>Overview)</a:t>
            </a:r>
            <a:endParaRPr lang="en-US" dirty="0"/>
          </a:p>
        </p:txBody>
      </p:sp>
      <p:sp>
        <p:nvSpPr>
          <p:cNvPr id="3" name="Content Placeholder 2"/>
          <p:cNvSpPr>
            <a:spLocks noGrp="1"/>
          </p:cNvSpPr>
          <p:nvPr>
            <p:ph sz="quarter" idx="1"/>
          </p:nvPr>
        </p:nvSpPr>
        <p:spPr/>
        <p:txBody>
          <a:bodyPr>
            <a:normAutofit/>
          </a:bodyPr>
          <a:lstStyle/>
          <a:p>
            <a:r>
              <a:rPr lang="en-US" dirty="0" smtClean="0"/>
              <a:t>National CBL (constitution &amp; bylaws)</a:t>
            </a:r>
          </a:p>
          <a:p>
            <a:r>
              <a:rPr lang="en-US" dirty="0" smtClean="0"/>
              <a:t>Dept. of Ohio CBL</a:t>
            </a:r>
          </a:p>
          <a:p>
            <a:r>
              <a:rPr lang="en-US" dirty="0" smtClean="0"/>
              <a:t>UPCBL (uniform post constitution &amp; bylaws)</a:t>
            </a:r>
          </a:p>
          <a:p>
            <a:r>
              <a:rPr lang="en-US" dirty="0" smtClean="0"/>
              <a:t>Canteen/Club room Violation , Charges &amp; 3 member disciplinary hearing.</a:t>
            </a:r>
          </a:p>
          <a:p>
            <a:pPr marL="0" indent="0">
              <a:buNone/>
            </a:pPr>
            <a:endParaRPr lang="en-US"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4343400"/>
            <a:ext cx="1676400" cy="1676400"/>
          </a:xfrm>
          <a:prstGeom prst="rect">
            <a:avLst/>
          </a:prstGeom>
        </p:spPr>
      </p:pic>
    </p:spTree>
    <p:extLst>
      <p:ext uri="{BB962C8B-B14F-4D97-AF65-F5344CB8AC3E}">
        <p14:creationId xmlns:p14="http://schemas.microsoft.com/office/powerpoint/2010/main" val="4141476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(Authority) </a:t>
            </a:r>
            <a:r>
              <a:rPr lang="en-US" dirty="0" smtClean="0"/>
              <a:t>National &amp; Department CBL</a:t>
            </a:r>
            <a:endParaRPr lang="en-US" dirty="0"/>
          </a:p>
        </p:txBody>
      </p:sp>
      <p:sp>
        <p:nvSpPr>
          <p:cNvPr id="3" name="Content Placeholder 2"/>
          <p:cNvSpPr>
            <a:spLocks noGrp="1"/>
          </p:cNvSpPr>
          <p:nvPr>
            <p:ph sz="quarter" idx="1"/>
          </p:nvPr>
        </p:nvSpPr>
        <p:spPr>
          <a:xfrm>
            <a:off x="301752" y="1527048"/>
            <a:ext cx="8503920" cy="4873752"/>
          </a:xfrm>
        </p:spPr>
        <p:txBody>
          <a:bodyPr>
            <a:normAutofit/>
          </a:bodyPr>
          <a:lstStyle/>
          <a:p>
            <a:r>
              <a:rPr lang="en-US" dirty="0" smtClean="0"/>
              <a:t>NCBL Article VII </a:t>
            </a:r>
            <a:r>
              <a:rPr lang="en-US" sz="2200" dirty="0" smtClean="0">
                <a:solidFill>
                  <a:srgbClr val="FFFF00"/>
                </a:solidFill>
              </a:rPr>
              <a:t>Section 3(b)</a:t>
            </a:r>
          </a:p>
          <a:p>
            <a:endParaRPr lang="en-US" sz="2400" dirty="0" smtClean="0"/>
          </a:p>
          <a:p>
            <a:r>
              <a:rPr lang="en-US" sz="2400" dirty="0" smtClean="0"/>
              <a:t>Wherever </a:t>
            </a:r>
            <a:r>
              <a:rPr lang="en-US" sz="2400" dirty="0"/>
              <a:t>a post clubroom is maintained and operated for the convenience and </a:t>
            </a:r>
            <a:r>
              <a:rPr lang="en-US" sz="2400" dirty="0" smtClean="0"/>
              <a:t>pleasure of </a:t>
            </a:r>
            <a:r>
              <a:rPr lang="en-US" sz="2400" dirty="0"/>
              <a:t>its members and the name of AMVETS or its insignia is displayed or used, a board of </a:t>
            </a:r>
            <a:r>
              <a:rPr lang="en-US" sz="2400" dirty="0" smtClean="0"/>
              <a:t>at least </a:t>
            </a:r>
            <a:r>
              <a:rPr lang="en-US" sz="2400" dirty="0"/>
              <a:t>three trustees shall be elected by and from among the members of the post </a:t>
            </a:r>
            <a:r>
              <a:rPr lang="en-US" sz="2400" dirty="0" smtClean="0"/>
              <a:t>to supervise </a:t>
            </a:r>
            <a:r>
              <a:rPr lang="en-US" sz="2400" dirty="0"/>
              <a:t>its activities, operation and </a:t>
            </a:r>
            <a:r>
              <a:rPr lang="en-US" sz="2400" dirty="0" smtClean="0"/>
              <a:t>finances.</a:t>
            </a:r>
            <a:endParaRPr lang="en-US" sz="2200" dirty="0" smtClean="0">
              <a:solidFill>
                <a:srgbClr val="FFFF00"/>
              </a:solidFill>
            </a:endParaRPr>
          </a:p>
          <a:p>
            <a:pPr marL="0" indent="0">
              <a:buNone/>
            </a:pPr>
            <a:endParaRPr lang="en-US" sz="2200" dirty="0"/>
          </a:p>
        </p:txBody>
      </p:sp>
    </p:spTree>
    <p:extLst>
      <p:ext uri="{BB962C8B-B14F-4D97-AF65-F5344CB8AC3E}">
        <p14:creationId xmlns:p14="http://schemas.microsoft.com/office/powerpoint/2010/main" val="69830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1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&amp; Department </a:t>
            </a:r>
            <a:r>
              <a:rPr lang="en-US" dirty="0" smtClean="0"/>
              <a:t>CBL.</a:t>
            </a:r>
            <a:endParaRPr lang="en-US" dirty="0"/>
          </a:p>
        </p:txBody>
      </p:sp>
      <p:sp>
        <p:nvSpPr>
          <p:cNvPr id="3" name="Content Placeholder 2"/>
          <p:cNvSpPr>
            <a:spLocks noGrp="1"/>
          </p:cNvSpPr>
          <p:nvPr>
            <p:ph sz="quarter" idx="1"/>
          </p:nvPr>
        </p:nvSpPr>
        <p:spPr>
          <a:xfrm>
            <a:off x="301752" y="1527048"/>
            <a:ext cx="8503920" cy="4797552"/>
          </a:xfrm>
        </p:spPr>
        <p:txBody>
          <a:bodyPr/>
          <a:lstStyle/>
          <a:p>
            <a:endParaRPr lang="en-US" sz="2000" dirty="0" smtClean="0"/>
          </a:p>
          <a:p>
            <a:r>
              <a:rPr lang="en-US" dirty="0" smtClean="0">
                <a:solidFill>
                  <a:srgbClr val="FFC000"/>
                </a:solidFill>
              </a:rPr>
              <a:t>Dept. of Ohio CBL</a:t>
            </a:r>
          </a:p>
          <a:p>
            <a:r>
              <a:rPr lang="en-US" sz="2400" dirty="0" smtClean="0">
                <a:solidFill>
                  <a:srgbClr val="FFFF00"/>
                </a:solidFill>
              </a:rPr>
              <a:t>Article XX Section 1</a:t>
            </a:r>
          </a:p>
          <a:p>
            <a:r>
              <a:rPr lang="en-US" sz="2000" dirty="0" smtClean="0"/>
              <a:t>Each Post of the American Veteran, AMVETS Department of Ohio shall be the Judge of its own membership, subject to the restrictions of the Uniform Post Constitution and bylaws…</a:t>
            </a:r>
          </a:p>
          <a:p>
            <a:r>
              <a:rPr lang="en-US" sz="2400" dirty="0" smtClean="0">
                <a:solidFill>
                  <a:srgbClr val="FFFF00"/>
                </a:solidFill>
              </a:rPr>
              <a:t>UPCBL </a:t>
            </a:r>
            <a:r>
              <a:rPr lang="en-US" sz="2000" dirty="0" smtClean="0">
                <a:solidFill>
                  <a:srgbClr val="FFFF00"/>
                </a:solidFill>
              </a:rPr>
              <a:t>(Uniform Post Constitution &amp; Bylaws)</a:t>
            </a:r>
          </a:p>
          <a:p>
            <a:r>
              <a:rPr lang="en-US" sz="2000" dirty="0" smtClean="0"/>
              <a:t>The discipline of post members shall be as provided in the National bylaws, Article V and the Uniform Code of Procedure for the Suspension or Expulsion of a Member (appendix B).</a:t>
            </a:r>
          </a:p>
        </p:txBody>
      </p:sp>
    </p:spTree>
    <p:extLst>
      <p:ext uri="{BB962C8B-B14F-4D97-AF65-F5344CB8AC3E}">
        <p14:creationId xmlns:p14="http://schemas.microsoft.com/office/powerpoint/2010/main" val="178262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750"/>
                                        <p:tgtEl>
                                          <p:spTgt spid="3">
                                            <p:txEl>
                                              <p:pRg st="4" end="4"/>
                                            </p:txEl>
                                          </p:spTgt>
                                        </p:tgtEl>
                                      </p:cBhvr>
                                    </p:animEffect>
                                    <p:anim calcmode="lin" valueType="num">
                                      <p:cBhvr>
                                        <p:cTn id="8"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750"/>
                                        <p:tgtEl>
                                          <p:spTgt spid="3">
                                            <p:txEl>
                                              <p:pRg st="5" end="5"/>
                                            </p:txEl>
                                          </p:spTgt>
                                        </p:tgtEl>
                                      </p:cBhvr>
                                    </p:animEffect>
                                    <p:anim calcmode="lin" valueType="num">
                                      <p:cBhvr>
                                        <p:cTn id="13"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7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5080</TotalTime>
  <Words>2818</Words>
  <Application>Microsoft Office PowerPoint</Application>
  <PresentationFormat>On-screen Show (4:3)</PresentationFormat>
  <Paragraphs>322</Paragraphs>
  <Slides>49</Slides>
  <Notes>18</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Civic</vt:lpstr>
      <vt:lpstr>        Amvets Dept. of Ohio</vt:lpstr>
      <vt:lpstr>Pre - introduction</vt:lpstr>
      <vt:lpstr>Introduction</vt:lpstr>
      <vt:lpstr>Introduction.</vt:lpstr>
      <vt:lpstr>Introduction..</vt:lpstr>
      <vt:lpstr>Canteen discipline</vt:lpstr>
      <vt:lpstr>What we will cover  (Overview)</vt:lpstr>
      <vt:lpstr>(Authority) National &amp; Department CBL</vt:lpstr>
      <vt:lpstr>National &amp; Department CBL.</vt:lpstr>
      <vt:lpstr> Canteen/Clubroom Rules.</vt:lpstr>
      <vt:lpstr>What is a Canteen Violation</vt:lpstr>
      <vt:lpstr>Who can file a canteen violation!</vt:lpstr>
      <vt:lpstr>Canteen Violation form</vt:lpstr>
      <vt:lpstr>UPCBL Article XXII Section 2</vt:lpstr>
      <vt:lpstr>Who Makes up the 3 member Panel?</vt:lpstr>
      <vt:lpstr>UPCBL Article XXII Section 2 Cont..</vt:lpstr>
      <vt:lpstr>UPCBL Article XXII Section 2 Cont…</vt:lpstr>
      <vt:lpstr>UPCBL Article XXII Section 2 Cont….</vt:lpstr>
      <vt:lpstr>UPCBL Article XXII Section 2 Cont…..</vt:lpstr>
      <vt:lpstr>UPCBL Article XXII Section 2 Cont……</vt:lpstr>
      <vt:lpstr>Sample Notification letter</vt:lpstr>
      <vt:lpstr>UPCBL Article XXII Section 2 Cont…….</vt:lpstr>
      <vt:lpstr>UPCBL Article XXII Section 3 (new  June 2018)</vt:lpstr>
      <vt:lpstr>Summary</vt:lpstr>
      <vt:lpstr>Summary</vt:lpstr>
      <vt:lpstr>PowerPoint Presentation</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 ( Sons &amp; Aux.)</vt:lpstr>
      <vt:lpstr>Answer</vt:lpstr>
      <vt:lpstr>Question?</vt:lpstr>
      <vt:lpstr>Answer!</vt:lpstr>
      <vt:lpstr>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Amvets Dept. of Ohio</dc:title>
  <dc:creator>Home</dc:creator>
  <cp:lastModifiedBy>Home</cp:lastModifiedBy>
  <cp:revision>273</cp:revision>
  <dcterms:created xsi:type="dcterms:W3CDTF">2016-03-29T09:53:41Z</dcterms:created>
  <dcterms:modified xsi:type="dcterms:W3CDTF">2018-09-17T14:49:14Z</dcterms:modified>
</cp:coreProperties>
</file>