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2" r:id="rId3"/>
    <p:sldId id="264" r:id="rId4"/>
    <p:sldId id="263" r:id="rId5"/>
    <p:sldId id="265" r:id="rId6"/>
    <p:sldId id="267" r:id="rId7"/>
    <p:sldId id="266" r:id="rId8"/>
    <p:sldId id="258" r:id="rId9"/>
    <p:sldId id="268" r:id="rId10"/>
    <p:sldId id="259" r:id="rId11"/>
    <p:sldId id="269" r:id="rId12"/>
    <p:sldId id="270" r:id="rId13"/>
    <p:sldId id="271" r:id="rId14"/>
    <p:sldId id="272" r:id="rId15"/>
    <p:sldId id="273"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E1B99-4A55-4895-8B92-6CDC15F73A2B}" v="24" dt="2026-02-25T19:50:31.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4" autoAdjust="0"/>
    <p:restoredTop sz="85351" autoAdjust="0"/>
  </p:normalViewPr>
  <p:slideViewPr>
    <p:cSldViewPr snapToGrid="0">
      <p:cViewPr varScale="1">
        <p:scale>
          <a:sx n="94" d="100"/>
          <a:sy n="94" d="100"/>
        </p:scale>
        <p:origin x="14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B250731-0CE7-45D8-8899-910F10753B10}" type="datetimeFigureOut">
              <a:rPr lang="en-US" smtClean="0"/>
              <a:t>2/25/2026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AB62A0-A9EB-4322-86F2-6E97AB33B1BA}" type="slidenum">
              <a:rPr lang="en-US" smtClean="0"/>
              <a:t>‹#›</a:t>
            </a:fld>
            <a:endParaRPr lang="en-US"/>
          </a:p>
        </p:txBody>
      </p:sp>
    </p:spTree>
    <p:extLst>
      <p:ext uri="{BB962C8B-B14F-4D97-AF65-F5344CB8AC3E}">
        <p14:creationId xmlns:p14="http://schemas.microsoft.com/office/powerpoint/2010/main" val="33568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are aware of SVH in Ohio… visited?</a:t>
            </a:r>
          </a:p>
          <a:p>
            <a:r>
              <a:rPr lang="en-US" dirty="0"/>
              <a:t>How many of us have had to assist parents or family members try to make this leap to asst living or nursing care… was it easy, did you loved ones just fall in love with each place that you visited… envisioning all the friends they would make, the great food the commonality they were sure to have with everyone that lived there?</a:t>
            </a:r>
          </a:p>
          <a:p>
            <a:endParaRPr lang="en-US" dirty="0"/>
          </a:p>
          <a:p>
            <a:r>
              <a:rPr lang="en-US" dirty="0"/>
              <a:t>Follow slide bullets</a:t>
            </a:r>
          </a:p>
          <a:p>
            <a:endParaRPr lang="en-US" dirty="0"/>
          </a:p>
          <a:p>
            <a:r>
              <a:rPr lang="en-US" dirty="0"/>
              <a:t>SVH should be an option for Veterans as they age or their need for nursing care grows – and for most of Ohio it is not.</a:t>
            </a:r>
          </a:p>
        </p:txBody>
      </p:sp>
      <p:sp>
        <p:nvSpPr>
          <p:cNvPr id="4" name="Slide Number Placeholder 3"/>
          <p:cNvSpPr>
            <a:spLocks noGrp="1"/>
          </p:cNvSpPr>
          <p:nvPr>
            <p:ph type="sldNum" sz="quarter" idx="5"/>
          </p:nvPr>
        </p:nvSpPr>
        <p:spPr/>
        <p:txBody>
          <a:bodyPr/>
          <a:lstStyle/>
          <a:p>
            <a:fld id="{FAAB62A0-A9EB-4322-86F2-6E97AB33B1BA}" type="slidenum">
              <a:rPr lang="en-US" smtClean="0"/>
              <a:t>1</a:t>
            </a:fld>
            <a:endParaRPr lang="en-US"/>
          </a:p>
        </p:txBody>
      </p:sp>
    </p:spTree>
    <p:extLst>
      <p:ext uri="{BB962C8B-B14F-4D97-AF65-F5344CB8AC3E}">
        <p14:creationId xmlns:p14="http://schemas.microsoft.com/office/powerpoint/2010/main" val="198156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bullets</a:t>
            </a:r>
          </a:p>
        </p:txBody>
      </p:sp>
      <p:sp>
        <p:nvSpPr>
          <p:cNvPr id="4" name="Slide Number Placeholder 3"/>
          <p:cNvSpPr>
            <a:spLocks noGrp="1"/>
          </p:cNvSpPr>
          <p:nvPr>
            <p:ph type="sldNum" sz="quarter" idx="5"/>
          </p:nvPr>
        </p:nvSpPr>
        <p:spPr/>
        <p:txBody>
          <a:bodyPr/>
          <a:lstStyle/>
          <a:p>
            <a:fld id="{FAAB62A0-A9EB-4322-86F2-6E97AB33B1BA}" type="slidenum">
              <a:rPr lang="en-US" smtClean="0"/>
              <a:t>2</a:t>
            </a:fld>
            <a:endParaRPr lang="en-US"/>
          </a:p>
        </p:txBody>
      </p:sp>
    </p:spTree>
    <p:extLst>
      <p:ext uri="{BB962C8B-B14F-4D97-AF65-F5344CB8AC3E}">
        <p14:creationId xmlns:p14="http://schemas.microsoft.com/office/powerpoint/2010/main" val="75684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bullets</a:t>
            </a:r>
          </a:p>
          <a:p>
            <a:endParaRPr lang="en-US" dirty="0"/>
          </a:p>
          <a:p>
            <a:r>
              <a:rPr lang="en-US" dirty="0"/>
              <a:t>Might add:  In my last visit to Sandusky, I met a couple of Veterans who were in their 40’s – these homes can serve all veterans who have significant need requirements regardless of their age.</a:t>
            </a:r>
          </a:p>
        </p:txBody>
      </p:sp>
      <p:sp>
        <p:nvSpPr>
          <p:cNvPr id="4" name="Slide Number Placeholder 3"/>
          <p:cNvSpPr>
            <a:spLocks noGrp="1"/>
          </p:cNvSpPr>
          <p:nvPr>
            <p:ph type="sldNum" sz="quarter" idx="5"/>
          </p:nvPr>
        </p:nvSpPr>
        <p:spPr/>
        <p:txBody>
          <a:bodyPr/>
          <a:lstStyle/>
          <a:p>
            <a:fld id="{FAAB62A0-A9EB-4322-86F2-6E97AB33B1BA}" type="slidenum">
              <a:rPr lang="en-US" smtClean="0"/>
              <a:t>3</a:t>
            </a:fld>
            <a:endParaRPr lang="en-US"/>
          </a:p>
        </p:txBody>
      </p:sp>
    </p:spTree>
    <p:extLst>
      <p:ext uri="{BB962C8B-B14F-4D97-AF65-F5344CB8AC3E}">
        <p14:creationId xmlns:p14="http://schemas.microsoft.com/office/powerpoint/2010/main" val="132455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bold capacity, Green box build, disc current occupancy</a:t>
            </a:r>
          </a:p>
          <a:p>
            <a:endParaRPr lang="en-US" dirty="0"/>
          </a:p>
          <a:p>
            <a:r>
              <a:rPr lang="en-US" dirty="0"/>
              <a:t>Disc VA Authorization and add orange build</a:t>
            </a:r>
          </a:p>
          <a:p>
            <a:endParaRPr lang="en-US" dirty="0"/>
          </a:p>
          <a:p>
            <a:r>
              <a:rPr lang="en-US" dirty="0"/>
              <a:t>Disc Dom</a:t>
            </a:r>
          </a:p>
        </p:txBody>
      </p:sp>
      <p:sp>
        <p:nvSpPr>
          <p:cNvPr id="4" name="Slide Number Placeholder 3"/>
          <p:cNvSpPr>
            <a:spLocks noGrp="1"/>
          </p:cNvSpPr>
          <p:nvPr>
            <p:ph type="sldNum" sz="quarter" idx="5"/>
          </p:nvPr>
        </p:nvSpPr>
        <p:spPr/>
        <p:txBody>
          <a:bodyPr/>
          <a:lstStyle/>
          <a:p>
            <a:fld id="{FAAB62A0-A9EB-4322-86F2-6E97AB33B1BA}" type="slidenum">
              <a:rPr lang="en-US" smtClean="0"/>
              <a:t>4</a:t>
            </a:fld>
            <a:endParaRPr lang="en-US"/>
          </a:p>
        </p:txBody>
      </p:sp>
    </p:spTree>
    <p:extLst>
      <p:ext uri="{BB962C8B-B14F-4D97-AF65-F5344CB8AC3E}">
        <p14:creationId xmlns:p14="http://schemas.microsoft.com/office/powerpoint/2010/main" val="17489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slide</a:t>
            </a:r>
          </a:p>
          <a:p>
            <a:endParaRPr lang="en-US" dirty="0"/>
          </a:p>
          <a:p>
            <a:r>
              <a:rPr lang="en-US" dirty="0"/>
              <a:t>Urgency slide build</a:t>
            </a:r>
          </a:p>
          <a:p>
            <a:endParaRPr lang="en-US" dirty="0"/>
          </a:p>
          <a:p>
            <a:r>
              <a:rPr lang="en-US" dirty="0"/>
              <a:t>Background Note: The program is authorized in Title 38 United States Code (USC) Section 8131-8137 and regulated in Title 38 Code of Federal Regulation (CFR) Part 59. VA may participate in up to 65 percent of the cost of construction or acquisition of State nursing homes or domiciliary or for renovations/repairs to existing State Homes. </a:t>
            </a:r>
          </a:p>
        </p:txBody>
      </p:sp>
      <p:sp>
        <p:nvSpPr>
          <p:cNvPr id="4" name="Slide Number Placeholder 3"/>
          <p:cNvSpPr>
            <a:spLocks noGrp="1"/>
          </p:cNvSpPr>
          <p:nvPr>
            <p:ph type="sldNum" sz="quarter" idx="5"/>
          </p:nvPr>
        </p:nvSpPr>
        <p:spPr/>
        <p:txBody>
          <a:bodyPr/>
          <a:lstStyle/>
          <a:p>
            <a:fld id="{FAAB62A0-A9EB-4322-86F2-6E97AB33B1BA}" type="slidenum">
              <a:rPr lang="en-US" smtClean="0"/>
              <a:t>5</a:t>
            </a:fld>
            <a:endParaRPr lang="en-US"/>
          </a:p>
        </p:txBody>
      </p:sp>
    </p:spTree>
    <p:extLst>
      <p:ext uri="{BB962C8B-B14F-4D97-AF65-F5344CB8AC3E}">
        <p14:creationId xmlns:p14="http://schemas.microsoft.com/office/powerpoint/2010/main" val="307756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AB62A0-A9EB-4322-86F2-6E97AB33B1BA}" type="slidenum">
              <a:rPr lang="en-US" smtClean="0"/>
              <a:t>6</a:t>
            </a:fld>
            <a:endParaRPr lang="en-US"/>
          </a:p>
        </p:txBody>
      </p:sp>
    </p:spTree>
    <p:extLst>
      <p:ext uri="{BB962C8B-B14F-4D97-AF65-F5344CB8AC3E}">
        <p14:creationId xmlns:p14="http://schemas.microsoft.com/office/powerpoint/2010/main" val="52223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7CF64F-7E2A-4F9B-B2EB-8F3BFB8EA743}"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138863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60CF9-4FAA-4A74-A613-CB544A7597DC}"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236444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A0213-C4CB-43E0-8B7B-F829128B63CF}"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250670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1AE0D1-A723-43F2-AAF1-1D0D4FD1D1EC}"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206606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53B710-83B1-4765-81A8-DE9CB7997DE2}" type="datetime1">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36610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6DCC7-9853-40C4-BEA1-8010CEF0042E}"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343727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33AAB0-5270-4CEB-84EC-71481F2B85B8}" type="datetime1">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29615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E8742B-4FEE-47DB-85C6-2DC28E2F7903}" type="datetime1">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336685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7323-330A-474E-A681-1FFCB19438BB}" type="datetime1">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21799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010AF9-8DE8-44D4-AEB4-10F5E325DEB1}"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158473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E561BE-7887-4D67-9435-F75F6D688A28}" type="datetime1">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648BA-5406-4574-96C0-BE213F2777EE}" type="slidenum">
              <a:rPr lang="en-US" smtClean="0"/>
              <a:t>‹#›</a:t>
            </a:fld>
            <a:endParaRPr lang="en-US"/>
          </a:p>
        </p:txBody>
      </p:sp>
    </p:spTree>
    <p:extLst>
      <p:ext uri="{BB962C8B-B14F-4D97-AF65-F5344CB8AC3E}">
        <p14:creationId xmlns:p14="http://schemas.microsoft.com/office/powerpoint/2010/main" val="121292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43C88D-6F40-4FE0-8DC1-6A686873F1EB}" type="datetime1">
              <a:rPr lang="en-US" smtClean="0"/>
              <a:t>2/25/2026</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8648BA-5406-4574-96C0-BE213F2777EE}" type="slidenum">
              <a:rPr lang="en-US" smtClean="0"/>
              <a:t>‹#›</a:t>
            </a:fld>
            <a:endParaRPr lang="en-US"/>
          </a:p>
        </p:txBody>
      </p:sp>
    </p:spTree>
    <p:extLst>
      <p:ext uri="{BB962C8B-B14F-4D97-AF65-F5344CB8AC3E}">
        <p14:creationId xmlns:p14="http://schemas.microsoft.com/office/powerpoint/2010/main" val="1423644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nasvh.org/directory/"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E08C88-13B2-DECD-D07A-C474EC63E214}"/>
              </a:ext>
            </a:extLst>
          </p:cNvPr>
          <p:cNvSpPr/>
          <p:nvPr/>
        </p:nvSpPr>
        <p:spPr>
          <a:xfrm>
            <a:off x="447675" y="287924"/>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600" b="1" dirty="0">
                <a:solidFill>
                  <a:srgbClr val="002060"/>
                </a:solidFill>
              </a:rPr>
              <a:t>Ohio Veterans Homes (OVH)</a:t>
            </a:r>
          </a:p>
        </p:txBody>
      </p:sp>
      <p:pic>
        <p:nvPicPr>
          <p:cNvPr id="4" name="Picture 3">
            <a:extLst>
              <a:ext uri="{FF2B5EF4-FFF2-40B4-BE49-F238E27FC236}">
                <a16:creationId xmlns:a16="http://schemas.microsoft.com/office/drawing/2014/main" id="{D40D727F-618D-E208-DCCB-78AA4C183697}"/>
              </a:ext>
            </a:extLst>
          </p:cNvPr>
          <p:cNvPicPr>
            <a:picLocks noChangeAspect="1"/>
          </p:cNvPicPr>
          <p:nvPr/>
        </p:nvPicPr>
        <p:blipFill>
          <a:blip r:embed="rId3"/>
          <a:stretch>
            <a:fillRect/>
          </a:stretch>
        </p:blipFill>
        <p:spPr>
          <a:xfrm>
            <a:off x="161448" y="179358"/>
            <a:ext cx="880777" cy="1108133"/>
          </a:xfrm>
          <a:prstGeom prst="rect">
            <a:avLst/>
          </a:prstGeom>
        </p:spPr>
      </p:pic>
      <p:sp>
        <p:nvSpPr>
          <p:cNvPr id="8" name="TextBox 7">
            <a:extLst>
              <a:ext uri="{FF2B5EF4-FFF2-40B4-BE49-F238E27FC236}">
                <a16:creationId xmlns:a16="http://schemas.microsoft.com/office/drawing/2014/main" id="{13715547-9A3F-182F-F8F2-77F8D3B7E0C5}"/>
              </a:ext>
            </a:extLst>
          </p:cNvPr>
          <p:cNvSpPr txBox="1"/>
          <p:nvPr/>
        </p:nvSpPr>
        <p:spPr>
          <a:xfrm>
            <a:off x="638175" y="1962150"/>
            <a:ext cx="277640" cy="369332"/>
          </a:xfrm>
          <a:prstGeom prst="rect">
            <a:avLst/>
          </a:prstGeom>
          <a:noFill/>
        </p:spPr>
        <p:txBody>
          <a:bodyPr wrap="none" rtlCol="0">
            <a:spAutoFit/>
          </a:bodyPr>
          <a:lstStyle/>
          <a:p>
            <a:r>
              <a:rPr lang="en-US" dirty="0"/>
              <a:t>  </a:t>
            </a:r>
          </a:p>
        </p:txBody>
      </p:sp>
      <p:sp>
        <p:nvSpPr>
          <p:cNvPr id="9" name="TextBox 8">
            <a:extLst>
              <a:ext uri="{FF2B5EF4-FFF2-40B4-BE49-F238E27FC236}">
                <a16:creationId xmlns:a16="http://schemas.microsoft.com/office/drawing/2014/main" id="{59CB3E7D-AB1B-5ABC-FEF7-A454C9792A0A}"/>
              </a:ext>
            </a:extLst>
          </p:cNvPr>
          <p:cNvSpPr txBox="1"/>
          <p:nvPr/>
        </p:nvSpPr>
        <p:spPr>
          <a:xfrm>
            <a:off x="447675" y="1417499"/>
            <a:ext cx="8229600" cy="5262979"/>
          </a:xfrm>
          <a:prstGeom prst="rect">
            <a:avLst/>
          </a:prstGeom>
          <a:noFill/>
          <a:ln>
            <a:solidFill>
              <a:srgbClr val="002060"/>
            </a:solidFill>
          </a:ln>
        </p:spPr>
        <p:txBody>
          <a:bodyPr wrap="square" rtlCol="0">
            <a:spAutoFit/>
          </a:bodyPr>
          <a:lstStyle/>
          <a:p>
            <a:r>
              <a:rPr lang="en-US" sz="2400" b="1" dirty="0"/>
              <a:t>State Veteran Homes nuts and bolts:  </a:t>
            </a:r>
            <a:r>
              <a:rPr lang="en-US" sz="2400" dirty="0"/>
              <a:t>SVHs are state owned and operated by the Ohio Department of Veterans Services (ODVS); the ODVS director is on the Governor's cabinet.  The SVH program is a federal-state partnership whereby the VA (VHA) provides assistance: grants to construct, per diem payments per Veteran for care, and funding to support states for hiring and retaining nurses. </a:t>
            </a:r>
          </a:p>
          <a:p>
            <a:endParaRPr lang="en-US" sz="2400" dirty="0"/>
          </a:p>
          <a:p>
            <a:r>
              <a:rPr lang="en-US" sz="2400" dirty="0"/>
              <a:t>State Veterans Homes provide many advantages to Veteran care, health and morale.  It starts with the camaraderie that Veterans felt when they were still serving their nation, an endeavor that for many included significant time away from family, exposure to harsh environments and injury or loss of fellow service-members and friends… </a:t>
            </a:r>
          </a:p>
        </p:txBody>
      </p:sp>
      <p:sp>
        <p:nvSpPr>
          <p:cNvPr id="2" name="Slide Number Placeholder 1">
            <a:extLst>
              <a:ext uri="{FF2B5EF4-FFF2-40B4-BE49-F238E27FC236}">
                <a16:creationId xmlns:a16="http://schemas.microsoft.com/office/drawing/2014/main" id="{34036703-779D-FA2C-6870-BF05D17431E2}"/>
              </a:ext>
            </a:extLst>
          </p:cNvPr>
          <p:cNvSpPr>
            <a:spLocks noGrp="1"/>
          </p:cNvSpPr>
          <p:nvPr>
            <p:ph type="sldNum" sz="quarter" idx="12"/>
          </p:nvPr>
        </p:nvSpPr>
        <p:spPr/>
        <p:txBody>
          <a:bodyPr/>
          <a:lstStyle/>
          <a:p>
            <a:fld id="{9C8648BA-5406-4574-96C0-BE213F2777EE}" type="slidenum">
              <a:rPr lang="en-US" smtClean="0"/>
              <a:t>1</a:t>
            </a:fld>
            <a:endParaRPr lang="en-US"/>
          </a:p>
        </p:txBody>
      </p:sp>
      <p:pic>
        <p:nvPicPr>
          <p:cNvPr id="6" name="Graphic 5" descr="Confused person with solid fill">
            <a:extLst>
              <a:ext uri="{FF2B5EF4-FFF2-40B4-BE49-F238E27FC236}">
                <a16:creationId xmlns:a16="http://schemas.microsoft.com/office/drawing/2014/main" id="{FCC286A6-44E6-99EA-FAAB-C5515078B7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6152" y="332612"/>
            <a:ext cx="801623" cy="801623"/>
          </a:xfrm>
          <a:prstGeom prst="rect">
            <a:avLst/>
          </a:prstGeom>
        </p:spPr>
      </p:pic>
    </p:spTree>
    <p:extLst>
      <p:ext uri="{BB962C8B-B14F-4D97-AF65-F5344CB8AC3E}">
        <p14:creationId xmlns:p14="http://schemas.microsoft.com/office/powerpoint/2010/main" val="370681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E08C88-13B2-DECD-D07A-C474EC63E214}"/>
              </a:ext>
            </a:extLst>
          </p:cNvPr>
          <p:cNvSpPr/>
          <p:nvPr/>
        </p:nvSpPr>
        <p:spPr>
          <a:xfrm>
            <a:off x="447675" y="304800"/>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600" b="1" dirty="0">
                <a:solidFill>
                  <a:srgbClr val="002060"/>
                </a:solidFill>
              </a:rPr>
              <a:t>Other States</a:t>
            </a:r>
          </a:p>
        </p:txBody>
      </p:sp>
      <p:sp>
        <p:nvSpPr>
          <p:cNvPr id="8" name="TextBox 7">
            <a:extLst>
              <a:ext uri="{FF2B5EF4-FFF2-40B4-BE49-F238E27FC236}">
                <a16:creationId xmlns:a16="http://schemas.microsoft.com/office/drawing/2014/main" id="{13715547-9A3F-182F-F8F2-77F8D3B7E0C5}"/>
              </a:ext>
            </a:extLst>
          </p:cNvPr>
          <p:cNvSpPr txBox="1"/>
          <p:nvPr/>
        </p:nvSpPr>
        <p:spPr>
          <a:xfrm>
            <a:off x="638175" y="1962150"/>
            <a:ext cx="277640" cy="369332"/>
          </a:xfrm>
          <a:prstGeom prst="rect">
            <a:avLst/>
          </a:prstGeom>
          <a:noFill/>
        </p:spPr>
        <p:txBody>
          <a:bodyPr wrap="none" rtlCol="0">
            <a:spAutoFit/>
          </a:bodyPr>
          <a:lstStyle/>
          <a:p>
            <a:r>
              <a:rPr lang="en-US" dirty="0"/>
              <a:t>  </a:t>
            </a:r>
          </a:p>
        </p:txBody>
      </p:sp>
      <p:pic>
        <p:nvPicPr>
          <p:cNvPr id="5" name="Picture 4">
            <a:extLst>
              <a:ext uri="{FF2B5EF4-FFF2-40B4-BE49-F238E27FC236}">
                <a16:creationId xmlns:a16="http://schemas.microsoft.com/office/drawing/2014/main" id="{4576E186-7F7F-B7CA-F295-AEAE7817D14E}"/>
              </a:ext>
            </a:extLst>
          </p:cNvPr>
          <p:cNvPicPr>
            <a:picLocks noChangeAspect="1"/>
          </p:cNvPicPr>
          <p:nvPr/>
        </p:nvPicPr>
        <p:blipFill>
          <a:blip r:embed="rId2"/>
          <a:stretch>
            <a:fillRect/>
          </a:stretch>
        </p:blipFill>
        <p:spPr>
          <a:xfrm>
            <a:off x="103726" y="179358"/>
            <a:ext cx="880777" cy="1108133"/>
          </a:xfrm>
          <a:prstGeom prst="rect">
            <a:avLst/>
          </a:prstGeom>
        </p:spPr>
      </p:pic>
      <p:pic>
        <p:nvPicPr>
          <p:cNvPr id="6" name="Picture 5" descr="A map of the united states of america&#10;&#10;AI-generated content may be incorrect.">
            <a:hlinkClick r:id="rId3"/>
            <a:extLst>
              <a:ext uri="{FF2B5EF4-FFF2-40B4-BE49-F238E27FC236}">
                <a16:creationId xmlns:a16="http://schemas.microsoft.com/office/drawing/2014/main" id="{FD0C9F3D-44B3-ECFA-4BE0-D3D858C03AD9}"/>
              </a:ext>
            </a:extLst>
          </p:cNvPr>
          <p:cNvPicPr>
            <a:picLocks noChangeAspect="1"/>
          </p:cNvPicPr>
          <p:nvPr/>
        </p:nvPicPr>
        <p:blipFill>
          <a:blip r:embed="rId4"/>
          <a:srcRect l="20625" t="22708" r="21354" b="2559"/>
          <a:stretch>
            <a:fillRect/>
          </a:stretch>
        </p:blipFill>
        <p:spPr>
          <a:xfrm>
            <a:off x="1114425" y="1381976"/>
            <a:ext cx="6915150" cy="4804602"/>
          </a:xfrm>
          <a:prstGeom prst="rect">
            <a:avLst/>
          </a:prstGeom>
        </p:spPr>
      </p:pic>
      <p:sp>
        <p:nvSpPr>
          <p:cNvPr id="10" name="TextBox 9">
            <a:extLst>
              <a:ext uri="{FF2B5EF4-FFF2-40B4-BE49-F238E27FC236}">
                <a16:creationId xmlns:a16="http://schemas.microsoft.com/office/drawing/2014/main" id="{120059BC-48DD-105F-A78C-43E24CEDF7DC}"/>
              </a:ext>
            </a:extLst>
          </p:cNvPr>
          <p:cNvSpPr txBox="1"/>
          <p:nvPr/>
        </p:nvSpPr>
        <p:spPr>
          <a:xfrm>
            <a:off x="2286000" y="6368534"/>
            <a:ext cx="4572000" cy="369332"/>
          </a:xfrm>
          <a:prstGeom prst="rect">
            <a:avLst/>
          </a:prstGeom>
          <a:noFill/>
        </p:spPr>
        <p:txBody>
          <a:bodyPr wrap="square">
            <a:spAutoFit/>
          </a:bodyPr>
          <a:lstStyle/>
          <a:p>
            <a:pPr algn="ctr"/>
            <a:r>
              <a:rPr lang="en-US" dirty="0">
                <a:hlinkClick r:id="rId3"/>
              </a:rPr>
              <a:t>https://nasvh.org/directory/</a:t>
            </a:r>
            <a:endParaRPr lang="en-US" dirty="0"/>
          </a:p>
        </p:txBody>
      </p:sp>
      <p:sp>
        <p:nvSpPr>
          <p:cNvPr id="2" name="Slide Number Placeholder 1">
            <a:extLst>
              <a:ext uri="{FF2B5EF4-FFF2-40B4-BE49-F238E27FC236}">
                <a16:creationId xmlns:a16="http://schemas.microsoft.com/office/drawing/2014/main" id="{C7CF30B0-A346-3430-E777-730A97D1335E}"/>
              </a:ext>
            </a:extLst>
          </p:cNvPr>
          <p:cNvSpPr>
            <a:spLocks noGrp="1"/>
          </p:cNvSpPr>
          <p:nvPr>
            <p:ph type="sldNum" sz="quarter" idx="12"/>
          </p:nvPr>
        </p:nvSpPr>
        <p:spPr/>
        <p:txBody>
          <a:bodyPr/>
          <a:lstStyle/>
          <a:p>
            <a:fld id="{9C8648BA-5406-4574-96C0-BE213F2777EE}" type="slidenum">
              <a:rPr lang="en-US" smtClean="0"/>
              <a:t>10</a:t>
            </a:fld>
            <a:endParaRPr lang="en-US"/>
          </a:p>
        </p:txBody>
      </p:sp>
      <p:pic>
        <p:nvPicPr>
          <p:cNvPr id="4" name="Graphic 3" descr="Confused person outline">
            <a:extLst>
              <a:ext uri="{FF2B5EF4-FFF2-40B4-BE49-F238E27FC236}">
                <a16:creationId xmlns:a16="http://schemas.microsoft.com/office/drawing/2014/main" id="{D8C7A074-1CE9-5A83-9BD2-148B725B1E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647" y="361950"/>
            <a:ext cx="914400" cy="857250"/>
          </a:xfrm>
          <a:prstGeom prst="rect">
            <a:avLst/>
          </a:prstGeom>
        </p:spPr>
      </p:pic>
    </p:spTree>
    <p:extLst>
      <p:ext uri="{BB962C8B-B14F-4D97-AF65-F5344CB8AC3E}">
        <p14:creationId xmlns:p14="http://schemas.microsoft.com/office/powerpoint/2010/main" val="279731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AF1857-4C10-0D84-4C42-D72A782EEAD2}"/>
              </a:ext>
            </a:extLst>
          </p:cNvPr>
          <p:cNvSpPr>
            <a:spLocks noGrp="1"/>
          </p:cNvSpPr>
          <p:nvPr>
            <p:ph type="sldNum" sz="quarter" idx="12"/>
          </p:nvPr>
        </p:nvSpPr>
        <p:spPr/>
        <p:txBody>
          <a:bodyPr/>
          <a:lstStyle/>
          <a:p>
            <a:fld id="{9C8648BA-5406-4574-96C0-BE213F2777EE}" type="slidenum">
              <a:rPr lang="en-US" smtClean="0"/>
              <a:t>11</a:t>
            </a:fld>
            <a:endParaRPr lang="en-US"/>
          </a:p>
        </p:txBody>
      </p:sp>
      <p:pic>
        <p:nvPicPr>
          <p:cNvPr id="7" name="Picture 6" descr="A picture containing sky, outdoor, building, sign">
            <a:extLst>
              <a:ext uri="{FF2B5EF4-FFF2-40B4-BE49-F238E27FC236}">
                <a16:creationId xmlns:a16="http://schemas.microsoft.com/office/drawing/2014/main" id="{72B44FFE-1120-A062-FF83-820DA0126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1979" cy="6858000"/>
          </a:xfrm>
          <a:prstGeom prst="rect">
            <a:avLst/>
          </a:prstGeom>
        </p:spPr>
      </p:pic>
      <p:sp>
        <p:nvSpPr>
          <p:cNvPr id="8" name="Rectangle 7">
            <a:extLst>
              <a:ext uri="{FF2B5EF4-FFF2-40B4-BE49-F238E27FC236}">
                <a16:creationId xmlns:a16="http://schemas.microsoft.com/office/drawing/2014/main" id="{F2C27954-789B-A581-0652-BBBD87441043}"/>
              </a:ext>
            </a:extLst>
          </p:cNvPr>
          <p:cNvSpPr/>
          <p:nvPr/>
        </p:nvSpPr>
        <p:spPr>
          <a:xfrm>
            <a:off x="91924" y="309860"/>
            <a:ext cx="7588552"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Isn’t this SVH Amazing?</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07004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7A126-9F09-A9BA-A085-A73FF2C0BABF}"/>
              </a:ext>
            </a:extLst>
          </p:cNvPr>
          <p:cNvSpPr>
            <a:spLocks noGrp="1"/>
          </p:cNvSpPr>
          <p:nvPr>
            <p:ph type="sldNum" sz="quarter" idx="12"/>
          </p:nvPr>
        </p:nvSpPr>
        <p:spPr/>
        <p:txBody>
          <a:bodyPr/>
          <a:lstStyle/>
          <a:p>
            <a:fld id="{9C8648BA-5406-4574-96C0-BE213F2777EE}" type="slidenum">
              <a:rPr lang="en-US" smtClean="0"/>
              <a:t>12</a:t>
            </a:fld>
            <a:endParaRPr lang="en-US"/>
          </a:p>
        </p:txBody>
      </p:sp>
      <p:pic>
        <p:nvPicPr>
          <p:cNvPr id="4" name="Picture 3" descr="A picture containing floor, indoor, ceiling, room&#10;&#10;AI-generated content may be incorrect.">
            <a:extLst>
              <a:ext uri="{FF2B5EF4-FFF2-40B4-BE49-F238E27FC236}">
                <a16:creationId xmlns:a16="http://schemas.microsoft.com/office/drawing/2014/main" id="{BB3724CF-36E0-9FDB-7F64-FF02C7F43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1979" cy="6858000"/>
          </a:xfrm>
          <a:prstGeom prst="rect">
            <a:avLst/>
          </a:prstGeom>
        </p:spPr>
      </p:pic>
    </p:spTree>
    <p:extLst>
      <p:ext uri="{BB962C8B-B14F-4D97-AF65-F5344CB8AC3E}">
        <p14:creationId xmlns:p14="http://schemas.microsoft.com/office/powerpoint/2010/main" val="49689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CFFA66-AFE0-3EB1-6373-BDB1592AD12C}"/>
              </a:ext>
            </a:extLst>
          </p:cNvPr>
          <p:cNvSpPr>
            <a:spLocks noGrp="1"/>
          </p:cNvSpPr>
          <p:nvPr>
            <p:ph type="sldNum" sz="quarter" idx="12"/>
          </p:nvPr>
        </p:nvSpPr>
        <p:spPr/>
        <p:txBody>
          <a:bodyPr/>
          <a:lstStyle/>
          <a:p>
            <a:fld id="{9C8648BA-5406-4574-96C0-BE213F2777EE}" type="slidenum">
              <a:rPr lang="en-US" smtClean="0"/>
              <a:t>13</a:t>
            </a:fld>
            <a:endParaRPr lang="en-US"/>
          </a:p>
        </p:txBody>
      </p:sp>
      <p:pic>
        <p:nvPicPr>
          <p:cNvPr id="4" name="Picture 3">
            <a:extLst>
              <a:ext uri="{FF2B5EF4-FFF2-40B4-BE49-F238E27FC236}">
                <a16:creationId xmlns:a16="http://schemas.microsoft.com/office/drawing/2014/main" id="{5A7237C2-563D-644C-79F5-E4E14BB3E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1979" cy="6858000"/>
          </a:xfrm>
          <a:prstGeom prst="rect">
            <a:avLst/>
          </a:prstGeom>
        </p:spPr>
      </p:pic>
    </p:spTree>
    <p:extLst>
      <p:ext uri="{BB962C8B-B14F-4D97-AF65-F5344CB8AC3E}">
        <p14:creationId xmlns:p14="http://schemas.microsoft.com/office/powerpoint/2010/main" val="141958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F8E01-055F-7E56-A0D9-3F2A928A7F1E}"/>
              </a:ext>
            </a:extLst>
          </p:cNvPr>
          <p:cNvSpPr>
            <a:spLocks noGrp="1"/>
          </p:cNvSpPr>
          <p:nvPr>
            <p:ph type="sldNum" sz="quarter" idx="12"/>
          </p:nvPr>
        </p:nvSpPr>
        <p:spPr/>
        <p:txBody>
          <a:bodyPr/>
          <a:lstStyle/>
          <a:p>
            <a:fld id="{9C8648BA-5406-4574-96C0-BE213F2777EE}" type="slidenum">
              <a:rPr lang="en-US" smtClean="0"/>
              <a:t>14</a:t>
            </a:fld>
            <a:endParaRPr lang="en-US"/>
          </a:p>
        </p:txBody>
      </p:sp>
      <p:pic>
        <p:nvPicPr>
          <p:cNvPr id="4" name="Picture 3" descr="A picture containing indoor, floor, wall, ceiling&#10;&#10;AI-generated content may be incorrect.">
            <a:extLst>
              <a:ext uri="{FF2B5EF4-FFF2-40B4-BE49-F238E27FC236}">
                <a16:creationId xmlns:a16="http://schemas.microsoft.com/office/drawing/2014/main" id="{032E9638-405E-5C4D-50EC-9AD360D5C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1979" cy="6858000"/>
          </a:xfrm>
          <a:prstGeom prst="rect">
            <a:avLst/>
          </a:prstGeom>
        </p:spPr>
      </p:pic>
    </p:spTree>
    <p:extLst>
      <p:ext uri="{BB962C8B-B14F-4D97-AF65-F5344CB8AC3E}">
        <p14:creationId xmlns:p14="http://schemas.microsoft.com/office/powerpoint/2010/main" val="352770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A3E1B-5718-CD96-6B37-5D5864D96574}"/>
              </a:ext>
            </a:extLst>
          </p:cNvPr>
          <p:cNvSpPr>
            <a:spLocks noGrp="1"/>
          </p:cNvSpPr>
          <p:nvPr>
            <p:ph type="sldNum" sz="quarter" idx="12"/>
          </p:nvPr>
        </p:nvSpPr>
        <p:spPr/>
        <p:txBody>
          <a:bodyPr/>
          <a:lstStyle/>
          <a:p>
            <a:fld id="{9C8648BA-5406-4574-96C0-BE213F2777EE}" type="slidenum">
              <a:rPr lang="en-US" smtClean="0"/>
              <a:t>15</a:t>
            </a:fld>
            <a:endParaRPr lang="en-US"/>
          </a:p>
        </p:txBody>
      </p:sp>
      <p:pic>
        <p:nvPicPr>
          <p:cNvPr id="4" name="Picture 3" descr="A picture containing floor, indoor, ceiling, room&#10;&#10;AI-generated content may be incorrect.">
            <a:extLst>
              <a:ext uri="{FF2B5EF4-FFF2-40B4-BE49-F238E27FC236}">
                <a16:creationId xmlns:a16="http://schemas.microsoft.com/office/drawing/2014/main" id="{E262874D-3F95-D74A-54C6-20254C3C8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81979" cy="6858000"/>
          </a:xfrm>
          <a:prstGeom prst="rect">
            <a:avLst/>
          </a:prstGeom>
        </p:spPr>
      </p:pic>
      <p:sp>
        <p:nvSpPr>
          <p:cNvPr id="6" name="Rectangle 5">
            <a:extLst>
              <a:ext uri="{FF2B5EF4-FFF2-40B4-BE49-F238E27FC236}">
                <a16:creationId xmlns:a16="http://schemas.microsoft.com/office/drawing/2014/main" id="{1E0BC751-DB29-EC58-0A05-7365D76837E5}"/>
              </a:ext>
            </a:extLst>
          </p:cNvPr>
          <p:cNvSpPr/>
          <p:nvPr/>
        </p:nvSpPr>
        <p:spPr>
          <a:xfrm>
            <a:off x="1373161" y="-117899"/>
            <a:ext cx="7535653" cy="341632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This Veteran home</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is in </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state up North”</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Michigan!</a:t>
            </a:r>
          </a:p>
          <a:p>
            <a:pPr algn="ct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620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E08C88-13B2-DECD-D07A-C474EC63E214}"/>
              </a:ext>
            </a:extLst>
          </p:cNvPr>
          <p:cNvSpPr/>
          <p:nvPr/>
        </p:nvSpPr>
        <p:spPr>
          <a:xfrm>
            <a:off x="447675" y="319358"/>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600" b="1" dirty="0">
                <a:solidFill>
                  <a:srgbClr val="002060"/>
                </a:solidFill>
              </a:rPr>
              <a:t>Why we need additional OVH</a:t>
            </a:r>
          </a:p>
        </p:txBody>
      </p:sp>
      <p:pic>
        <p:nvPicPr>
          <p:cNvPr id="4" name="Picture 3">
            <a:extLst>
              <a:ext uri="{FF2B5EF4-FFF2-40B4-BE49-F238E27FC236}">
                <a16:creationId xmlns:a16="http://schemas.microsoft.com/office/drawing/2014/main" id="{D40D727F-618D-E208-DCCB-78AA4C183697}"/>
              </a:ext>
            </a:extLst>
          </p:cNvPr>
          <p:cNvPicPr>
            <a:picLocks noChangeAspect="1"/>
          </p:cNvPicPr>
          <p:nvPr/>
        </p:nvPicPr>
        <p:blipFill>
          <a:blip r:embed="rId3"/>
          <a:stretch>
            <a:fillRect/>
          </a:stretch>
        </p:blipFill>
        <p:spPr>
          <a:xfrm>
            <a:off x="112870" y="189811"/>
            <a:ext cx="880777" cy="1108133"/>
          </a:xfrm>
          <a:prstGeom prst="rect">
            <a:avLst/>
          </a:prstGeom>
        </p:spPr>
      </p:pic>
      <p:sp>
        <p:nvSpPr>
          <p:cNvPr id="8" name="TextBox 7">
            <a:extLst>
              <a:ext uri="{FF2B5EF4-FFF2-40B4-BE49-F238E27FC236}">
                <a16:creationId xmlns:a16="http://schemas.microsoft.com/office/drawing/2014/main" id="{13715547-9A3F-182F-F8F2-77F8D3B7E0C5}"/>
              </a:ext>
            </a:extLst>
          </p:cNvPr>
          <p:cNvSpPr txBox="1"/>
          <p:nvPr/>
        </p:nvSpPr>
        <p:spPr>
          <a:xfrm>
            <a:off x="638175" y="1962150"/>
            <a:ext cx="277640" cy="369332"/>
          </a:xfrm>
          <a:prstGeom prst="rect">
            <a:avLst/>
          </a:prstGeom>
          <a:noFill/>
        </p:spPr>
        <p:txBody>
          <a:bodyPr wrap="none" rtlCol="0">
            <a:spAutoFit/>
          </a:bodyPr>
          <a:lstStyle/>
          <a:p>
            <a:r>
              <a:rPr lang="en-US" dirty="0"/>
              <a:t>  </a:t>
            </a:r>
          </a:p>
        </p:txBody>
      </p:sp>
      <p:sp>
        <p:nvSpPr>
          <p:cNvPr id="9" name="TextBox 8">
            <a:extLst>
              <a:ext uri="{FF2B5EF4-FFF2-40B4-BE49-F238E27FC236}">
                <a16:creationId xmlns:a16="http://schemas.microsoft.com/office/drawing/2014/main" id="{59CB3E7D-AB1B-5ABC-FEF7-A454C9792A0A}"/>
              </a:ext>
            </a:extLst>
          </p:cNvPr>
          <p:cNvSpPr txBox="1"/>
          <p:nvPr/>
        </p:nvSpPr>
        <p:spPr>
          <a:xfrm>
            <a:off x="447675" y="1417499"/>
            <a:ext cx="8229600" cy="3985706"/>
          </a:xfrm>
          <a:prstGeom prst="rect">
            <a:avLst/>
          </a:prstGeom>
          <a:noFill/>
          <a:ln>
            <a:solidFill>
              <a:srgbClr val="002060"/>
            </a:solidFill>
          </a:ln>
        </p:spPr>
        <p:txBody>
          <a:bodyPr wrap="square" rtlCol="0">
            <a:spAutoFit/>
          </a:bodyPr>
          <a:lstStyle/>
          <a:p>
            <a:pPr marL="457200" indent="-457200">
              <a:buFont typeface="+mj-lt"/>
              <a:buAutoNum type="arabicPeriod"/>
            </a:pPr>
            <a:r>
              <a:rPr lang="en-US" sz="2300" dirty="0"/>
              <a:t>Ohio has almost 700,000 Veterans – 8</a:t>
            </a:r>
            <a:r>
              <a:rPr lang="en-US" sz="2300" baseline="30000" dirty="0"/>
              <a:t>th</a:t>
            </a:r>
            <a:r>
              <a:rPr lang="en-US" sz="2300" dirty="0"/>
              <a:t> largest state Veteran population; however, There are no SVHs within significant Veteran populations…</a:t>
            </a:r>
          </a:p>
          <a:p>
            <a:pPr marL="457200" indent="-457200">
              <a:buFont typeface="+mj-lt"/>
              <a:buAutoNum type="arabicPeriod"/>
            </a:pPr>
            <a:r>
              <a:rPr lang="en-US" sz="2300" dirty="0"/>
              <a:t>Ohio currently has two State Veteran homes in operation.  One located in the northern part of the State in Sandusky and the other located in the southern part of the State in Georgetown, Ohio. </a:t>
            </a:r>
          </a:p>
          <a:p>
            <a:pPr marL="457200" indent="-457200">
              <a:buFont typeface="+mj-lt"/>
              <a:buAutoNum type="arabicPeriod"/>
            </a:pPr>
            <a:r>
              <a:rPr lang="en-US" sz="2300" dirty="0"/>
              <a:t>Ohio needs additional State Veterans Home (SVH) capacity for Veterans requiring skilled nursing care and domiciliary residence in Ohio.  Out of the 173 SVHs nationally, Ohio only has 2 homes…</a:t>
            </a:r>
          </a:p>
        </p:txBody>
      </p:sp>
      <p:pic>
        <p:nvPicPr>
          <p:cNvPr id="10" name="Picture 9">
            <a:extLst>
              <a:ext uri="{FF2B5EF4-FFF2-40B4-BE49-F238E27FC236}">
                <a16:creationId xmlns:a16="http://schemas.microsoft.com/office/drawing/2014/main" id="{7FA1F80D-E598-71EC-1990-B6211A14D6F7}"/>
              </a:ext>
            </a:extLst>
          </p:cNvPr>
          <p:cNvPicPr>
            <a:picLocks noChangeAspect="1"/>
          </p:cNvPicPr>
          <p:nvPr/>
        </p:nvPicPr>
        <p:blipFill>
          <a:blip r:embed="rId4"/>
          <a:stretch>
            <a:fillRect/>
          </a:stretch>
        </p:blipFill>
        <p:spPr>
          <a:xfrm>
            <a:off x="704850" y="5703256"/>
            <a:ext cx="1757364" cy="964933"/>
          </a:xfrm>
          <a:prstGeom prst="rect">
            <a:avLst/>
          </a:prstGeom>
        </p:spPr>
      </p:pic>
      <p:pic>
        <p:nvPicPr>
          <p:cNvPr id="7" name="Picture 6">
            <a:extLst>
              <a:ext uri="{FF2B5EF4-FFF2-40B4-BE49-F238E27FC236}">
                <a16:creationId xmlns:a16="http://schemas.microsoft.com/office/drawing/2014/main" id="{CBCDCF87-A3AD-D63A-8514-F6570547ECF4}"/>
              </a:ext>
            </a:extLst>
          </p:cNvPr>
          <p:cNvPicPr>
            <a:picLocks noChangeAspect="1"/>
          </p:cNvPicPr>
          <p:nvPr/>
        </p:nvPicPr>
        <p:blipFill>
          <a:blip r:embed="rId5"/>
          <a:stretch>
            <a:fillRect/>
          </a:stretch>
        </p:blipFill>
        <p:spPr>
          <a:xfrm>
            <a:off x="7073730" y="5697640"/>
            <a:ext cx="1374945" cy="970549"/>
          </a:xfrm>
          <a:prstGeom prst="rect">
            <a:avLst/>
          </a:prstGeom>
        </p:spPr>
      </p:pic>
      <p:pic>
        <p:nvPicPr>
          <p:cNvPr id="5" name="Picture 4">
            <a:extLst>
              <a:ext uri="{FF2B5EF4-FFF2-40B4-BE49-F238E27FC236}">
                <a16:creationId xmlns:a16="http://schemas.microsoft.com/office/drawing/2014/main" id="{D559F971-A420-68E5-7938-DF2CA6321F45}"/>
              </a:ext>
            </a:extLst>
          </p:cNvPr>
          <p:cNvPicPr>
            <a:picLocks noChangeAspect="1"/>
          </p:cNvPicPr>
          <p:nvPr/>
        </p:nvPicPr>
        <p:blipFill>
          <a:blip r:embed="rId6"/>
          <a:stretch>
            <a:fillRect/>
          </a:stretch>
        </p:blipFill>
        <p:spPr>
          <a:xfrm>
            <a:off x="2519364" y="5703256"/>
            <a:ext cx="2976564" cy="968494"/>
          </a:xfrm>
          <a:prstGeom prst="rect">
            <a:avLst/>
          </a:prstGeom>
        </p:spPr>
      </p:pic>
      <p:pic>
        <p:nvPicPr>
          <p:cNvPr id="6" name="Picture 5">
            <a:extLst>
              <a:ext uri="{FF2B5EF4-FFF2-40B4-BE49-F238E27FC236}">
                <a16:creationId xmlns:a16="http://schemas.microsoft.com/office/drawing/2014/main" id="{A3DB31BF-EB28-47DB-FDB6-0A62C4700301}"/>
              </a:ext>
            </a:extLst>
          </p:cNvPr>
          <p:cNvPicPr>
            <a:picLocks noChangeAspect="1"/>
          </p:cNvPicPr>
          <p:nvPr/>
        </p:nvPicPr>
        <p:blipFill>
          <a:blip r:embed="rId7"/>
          <a:stretch>
            <a:fillRect/>
          </a:stretch>
        </p:blipFill>
        <p:spPr>
          <a:xfrm>
            <a:off x="5553078" y="5699695"/>
            <a:ext cx="1463502" cy="968494"/>
          </a:xfrm>
          <a:prstGeom prst="rect">
            <a:avLst/>
          </a:prstGeom>
        </p:spPr>
      </p:pic>
      <p:sp>
        <p:nvSpPr>
          <p:cNvPr id="2" name="Slide Number Placeholder 1">
            <a:extLst>
              <a:ext uri="{FF2B5EF4-FFF2-40B4-BE49-F238E27FC236}">
                <a16:creationId xmlns:a16="http://schemas.microsoft.com/office/drawing/2014/main" id="{32F2342A-0D09-7E19-BEEB-D7047AC0128A}"/>
              </a:ext>
            </a:extLst>
          </p:cNvPr>
          <p:cNvSpPr>
            <a:spLocks noGrp="1"/>
          </p:cNvSpPr>
          <p:nvPr>
            <p:ph type="sldNum" sz="quarter" idx="12"/>
          </p:nvPr>
        </p:nvSpPr>
        <p:spPr/>
        <p:txBody>
          <a:bodyPr/>
          <a:lstStyle/>
          <a:p>
            <a:fld id="{9C8648BA-5406-4574-96C0-BE213F2777EE}" type="slidenum">
              <a:rPr lang="en-US" smtClean="0"/>
              <a:t>2</a:t>
            </a:fld>
            <a:endParaRPr lang="en-US"/>
          </a:p>
        </p:txBody>
      </p:sp>
      <p:pic>
        <p:nvPicPr>
          <p:cNvPr id="11" name="Graphic 10" descr="Confused person outline">
            <a:extLst>
              <a:ext uri="{FF2B5EF4-FFF2-40B4-BE49-F238E27FC236}">
                <a16:creationId xmlns:a16="http://schemas.microsoft.com/office/drawing/2014/main" id="{6763F99A-1862-8D6B-5D1E-4549FBB118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3647" y="361950"/>
            <a:ext cx="914400" cy="857250"/>
          </a:xfrm>
          <a:prstGeom prst="rect">
            <a:avLst/>
          </a:prstGeom>
        </p:spPr>
      </p:pic>
    </p:spTree>
    <p:extLst>
      <p:ext uri="{BB962C8B-B14F-4D97-AF65-F5344CB8AC3E}">
        <p14:creationId xmlns:p14="http://schemas.microsoft.com/office/powerpoint/2010/main" val="288391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CFEAD-3E43-B7F8-101E-685E9F80D417}"/>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2283BB0-21C5-4F6E-2486-8395A3B3C8CF}"/>
              </a:ext>
            </a:extLst>
          </p:cNvPr>
          <p:cNvSpPr/>
          <p:nvPr/>
        </p:nvSpPr>
        <p:spPr>
          <a:xfrm>
            <a:off x="447675" y="304800"/>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600" b="1" dirty="0">
                <a:solidFill>
                  <a:srgbClr val="002060"/>
                </a:solidFill>
              </a:rPr>
              <a:t>Ohio Vet Pop. Focus on over &gt;65</a:t>
            </a:r>
          </a:p>
        </p:txBody>
      </p:sp>
      <p:pic>
        <p:nvPicPr>
          <p:cNvPr id="4" name="Picture 3">
            <a:extLst>
              <a:ext uri="{FF2B5EF4-FFF2-40B4-BE49-F238E27FC236}">
                <a16:creationId xmlns:a16="http://schemas.microsoft.com/office/drawing/2014/main" id="{E9570E19-DAD1-5A45-BC76-A62D1CD52434}"/>
              </a:ext>
            </a:extLst>
          </p:cNvPr>
          <p:cNvPicPr>
            <a:picLocks noChangeAspect="1"/>
          </p:cNvPicPr>
          <p:nvPr/>
        </p:nvPicPr>
        <p:blipFill>
          <a:blip r:embed="rId3"/>
          <a:stretch>
            <a:fillRect/>
          </a:stretch>
        </p:blipFill>
        <p:spPr>
          <a:xfrm>
            <a:off x="122014" y="179358"/>
            <a:ext cx="880777" cy="1108133"/>
          </a:xfrm>
          <a:prstGeom prst="rect">
            <a:avLst/>
          </a:prstGeom>
        </p:spPr>
      </p:pic>
      <p:sp>
        <p:nvSpPr>
          <p:cNvPr id="8" name="TextBox 7">
            <a:extLst>
              <a:ext uri="{FF2B5EF4-FFF2-40B4-BE49-F238E27FC236}">
                <a16:creationId xmlns:a16="http://schemas.microsoft.com/office/drawing/2014/main" id="{C363C376-354E-A541-9B67-48BEEFAD6905}"/>
              </a:ext>
            </a:extLst>
          </p:cNvPr>
          <p:cNvSpPr txBox="1"/>
          <p:nvPr/>
        </p:nvSpPr>
        <p:spPr>
          <a:xfrm>
            <a:off x="638175" y="1962150"/>
            <a:ext cx="277640" cy="369332"/>
          </a:xfrm>
          <a:prstGeom prst="rect">
            <a:avLst/>
          </a:prstGeom>
          <a:noFill/>
        </p:spPr>
        <p:txBody>
          <a:bodyPr wrap="none" rtlCol="0">
            <a:spAutoFit/>
          </a:bodyPr>
          <a:lstStyle/>
          <a:p>
            <a:r>
              <a:rPr lang="en-US" dirty="0"/>
              <a:t>  </a:t>
            </a:r>
          </a:p>
        </p:txBody>
      </p:sp>
      <p:sp>
        <p:nvSpPr>
          <p:cNvPr id="9" name="TextBox 8">
            <a:extLst>
              <a:ext uri="{FF2B5EF4-FFF2-40B4-BE49-F238E27FC236}">
                <a16:creationId xmlns:a16="http://schemas.microsoft.com/office/drawing/2014/main" id="{96222AFA-B4A7-94CF-9EAA-D6ABC97DAE25}"/>
              </a:ext>
            </a:extLst>
          </p:cNvPr>
          <p:cNvSpPr txBox="1"/>
          <p:nvPr/>
        </p:nvSpPr>
        <p:spPr>
          <a:xfrm>
            <a:off x="85725" y="1412933"/>
            <a:ext cx="4210050" cy="5355312"/>
          </a:xfrm>
          <a:prstGeom prst="rect">
            <a:avLst/>
          </a:prstGeom>
          <a:noFill/>
          <a:ln>
            <a:solidFill>
              <a:srgbClr val="002060"/>
            </a:solidFill>
          </a:ln>
        </p:spPr>
        <p:txBody>
          <a:bodyPr wrap="square" rtlCol="0">
            <a:spAutoFit/>
          </a:bodyPr>
          <a:lstStyle/>
          <a:p>
            <a:r>
              <a:rPr lang="en-US" sz="1900" b="1" i="1" dirty="0"/>
              <a:t>According to the 2023 VA Veteran population projections, the veteran population ages 65+ in Ohio will be </a:t>
            </a:r>
            <a:r>
              <a:rPr lang="en-US" sz="1900" b="1" i="1"/>
              <a:t>approximately 309,489 in 2026</a:t>
            </a:r>
            <a:endParaRPr lang="en-US" sz="1900" b="1" i="1" dirty="0"/>
          </a:p>
          <a:p>
            <a:endParaRPr lang="en-US" sz="1900" dirty="0"/>
          </a:p>
          <a:p>
            <a:r>
              <a:rPr lang="en-US" sz="1900" dirty="0"/>
              <a:t>Ohio remains underserved and the need for beds will not diminish.</a:t>
            </a:r>
          </a:p>
          <a:p>
            <a:endParaRPr lang="en-US" sz="1900" dirty="0"/>
          </a:p>
          <a:p>
            <a:r>
              <a:rPr lang="en-US" sz="1900" dirty="0"/>
              <a:t>Based on the 2020 study by the VA, the State of Ohio should have 2,143 beds.  </a:t>
            </a:r>
          </a:p>
          <a:p>
            <a:endParaRPr lang="en-US" sz="1900" dirty="0"/>
          </a:p>
          <a:p>
            <a:r>
              <a:rPr lang="en-US" sz="1900" dirty="0"/>
              <a:t>Currently Ohio has 595 nursing home beds between the two facilities, however, not all beds are available.</a:t>
            </a:r>
          </a:p>
          <a:p>
            <a:endParaRPr lang="en-US" sz="1900" dirty="0"/>
          </a:p>
          <a:p>
            <a:r>
              <a:rPr lang="en-US" sz="1900" dirty="0"/>
              <a:t>…and look at where the homes are</a:t>
            </a:r>
          </a:p>
          <a:p>
            <a:r>
              <a:rPr lang="en-US" sz="1900" dirty="0"/>
              <a:t>located in comparison to where Veterans live! </a:t>
            </a:r>
          </a:p>
        </p:txBody>
      </p:sp>
      <p:pic>
        <p:nvPicPr>
          <p:cNvPr id="2" name="Picture 1">
            <a:extLst>
              <a:ext uri="{FF2B5EF4-FFF2-40B4-BE49-F238E27FC236}">
                <a16:creationId xmlns:a16="http://schemas.microsoft.com/office/drawing/2014/main" id="{169E59CB-0518-281E-EDC0-91A152475D47}"/>
              </a:ext>
            </a:extLst>
          </p:cNvPr>
          <p:cNvPicPr>
            <a:picLocks noChangeAspect="1"/>
          </p:cNvPicPr>
          <p:nvPr/>
        </p:nvPicPr>
        <p:blipFill>
          <a:blip r:embed="rId4"/>
          <a:srcRect r="34821"/>
          <a:stretch>
            <a:fillRect/>
          </a:stretch>
        </p:blipFill>
        <p:spPr>
          <a:xfrm>
            <a:off x="3810000" y="2062976"/>
            <a:ext cx="5352316" cy="4313080"/>
          </a:xfrm>
          <a:prstGeom prst="rect">
            <a:avLst/>
          </a:prstGeom>
        </p:spPr>
      </p:pic>
      <p:sp>
        <p:nvSpPr>
          <p:cNvPr id="5" name="Rectangle 4">
            <a:extLst>
              <a:ext uri="{FF2B5EF4-FFF2-40B4-BE49-F238E27FC236}">
                <a16:creationId xmlns:a16="http://schemas.microsoft.com/office/drawing/2014/main" id="{45CF397E-B4F1-9264-380B-2136EF962B08}"/>
              </a:ext>
            </a:extLst>
          </p:cNvPr>
          <p:cNvSpPr/>
          <p:nvPr/>
        </p:nvSpPr>
        <p:spPr>
          <a:xfrm>
            <a:off x="7943850" y="3856113"/>
            <a:ext cx="1114426" cy="2371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F0941C7-9CED-719A-5B98-3FBD3155A466}"/>
              </a:ext>
            </a:extLst>
          </p:cNvPr>
          <p:cNvSpPr>
            <a:spLocks noGrp="1"/>
          </p:cNvSpPr>
          <p:nvPr>
            <p:ph type="sldNum" sz="quarter" idx="12"/>
          </p:nvPr>
        </p:nvSpPr>
        <p:spPr/>
        <p:txBody>
          <a:bodyPr/>
          <a:lstStyle/>
          <a:p>
            <a:fld id="{9C8648BA-5406-4574-96C0-BE213F2777EE}" type="slidenum">
              <a:rPr lang="en-US" smtClean="0"/>
              <a:t>3</a:t>
            </a:fld>
            <a:endParaRPr lang="en-US"/>
          </a:p>
        </p:txBody>
      </p:sp>
      <p:pic>
        <p:nvPicPr>
          <p:cNvPr id="7" name="Graphic 6" descr="Confused person outline">
            <a:extLst>
              <a:ext uri="{FF2B5EF4-FFF2-40B4-BE49-F238E27FC236}">
                <a16:creationId xmlns:a16="http://schemas.microsoft.com/office/drawing/2014/main" id="{58C3AC5B-E074-7BCE-45B2-000FB44E59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647" y="361950"/>
            <a:ext cx="914400" cy="857250"/>
          </a:xfrm>
          <a:prstGeom prst="rect">
            <a:avLst/>
          </a:prstGeom>
        </p:spPr>
      </p:pic>
      <p:sp>
        <p:nvSpPr>
          <p:cNvPr id="10" name="Star: 5 Points 9">
            <a:extLst>
              <a:ext uri="{FF2B5EF4-FFF2-40B4-BE49-F238E27FC236}">
                <a16:creationId xmlns:a16="http://schemas.microsoft.com/office/drawing/2014/main" id="{B476FE46-C01A-E9B0-DEC4-A233A999ADAE}"/>
              </a:ext>
            </a:extLst>
          </p:cNvPr>
          <p:cNvSpPr/>
          <p:nvPr/>
        </p:nvSpPr>
        <p:spPr>
          <a:xfrm>
            <a:off x="1667831" y="6388947"/>
            <a:ext cx="240216" cy="214206"/>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55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E08C88-13B2-DECD-D07A-C474EC63E214}"/>
              </a:ext>
            </a:extLst>
          </p:cNvPr>
          <p:cNvSpPr/>
          <p:nvPr/>
        </p:nvSpPr>
        <p:spPr>
          <a:xfrm>
            <a:off x="457200" y="79718"/>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600" b="1" dirty="0">
                <a:solidFill>
                  <a:srgbClr val="002060"/>
                </a:solidFill>
              </a:rPr>
              <a:t>Ohio’s Bed Authorization</a:t>
            </a:r>
          </a:p>
        </p:txBody>
      </p:sp>
      <p:pic>
        <p:nvPicPr>
          <p:cNvPr id="4" name="Picture 3">
            <a:extLst>
              <a:ext uri="{FF2B5EF4-FFF2-40B4-BE49-F238E27FC236}">
                <a16:creationId xmlns:a16="http://schemas.microsoft.com/office/drawing/2014/main" id="{D40D727F-618D-E208-DCCB-78AA4C183697}"/>
              </a:ext>
            </a:extLst>
          </p:cNvPr>
          <p:cNvPicPr>
            <a:picLocks noChangeAspect="1"/>
          </p:cNvPicPr>
          <p:nvPr/>
        </p:nvPicPr>
        <p:blipFill>
          <a:blip r:embed="rId3"/>
          <a:stretch>
            <a:fillRect/>
          </a:stretch>
        </p:blipFill>
        <p:spPr>
          <a:xfrm>
            <a:off x="166211" y="26913"/>
            <a:ext cx="880777" cy="1108133"/>
          </a:xfrm>
          <a:prstGeom prst="rect">
            <a:avLst/>
          </a:prstGeom>
        </p:spPr>
      </p:pic>
      <p:sp>
        <p:nvSpPr>
          <p:cNvPr id="8" name="TextBox 7">
            <a:extLst>
              <a:ext uri="{FF2B5EF4-FFF2-40B4-BE49-F238E27FC236}">
                <a16:creationId xmlns:a16="http://schemas.microsoft.com/office/drawing/2014/main" id="{13715547-9A3F-182F-F8F2-77F8D3B7E0C5}"/>
              </a:ext>
            </a:extLst>
          </p:cNvPr>
          <p:cNvSpPr txBox="1"/>
          <p:nvPr/>
        </p:nvSpPr>
        <p:spPr>
          <a:xfrm>
            <a:off x="638175" y="1962150"/>
            <a:ext cx="277640" cy="369332"/>
          </a:xfrm>
          <a:prstGeom prst="rect">
            <a:avLst/>
          </a:prstGeom>
          <a:noFill/>
        </p:spPr>
        <p:txBody>
          <a:bodyPr wrap="none" rtlCol="0">
            <a:spAutoFit/>
          </a:bodyPr>
          <a:lstStyle/>
          <a:p>
            <a:r>
              <a:rPr lang="en-US" dirty="0"/>
              <a:t>  </a:t>
            </a:r>
          </a:p>
        </p:txBody>
      </p:sp>
      <p:sp>
        <p:nvSpPr>
          <p:cNvPr id="9" name="TextBox 8">
            <a:extLst>
              <a:ext uri="{FF2B5EF4-FFF2-40B4-BE49-F238E27FC236}">
                <a16:creationId xmlns:a16="http://schemas.microsoft.com/office/drawing/2014/main" id="{59CB3E7D-AB1B-5ABC-FEF7-A454C9792A0A}"/>
              </a:ext>
            </a:extLst>
          </p:cNvPr>
          <p:cNvSpPr txBox="1"/>
          <p:nvPr/>
        </p:nvSpPr>
        <p:spPr>
          <a:xfrm>
            <a:off x="256031" y="1142884"/>
            <a:ext cx="8591552" cy="5816977"/>
          </a:xfrm>
          <a:prstGeom prst="rect">
            <a:avLst/>
          </a:prstGeom>
          <a:noFill/>
          <a:ln>
            <a:noFill/>
          </a:ln>
        </p:spPr>
        <p:txBody>
          <a:bodyPr wrap="square" rtlCol="0">
            <a:spAutoFit/>
          </a:bodyPr>
          <a:lstStyle/>
          <a:p>
            <a:pPr algn="ctr"/>
            <a:r>
              <a:rPr lang="en-US" sz="2400" b="1" dirty="0"/>
              <a:t>Ohio Veterans Home – </a:t>
            </a:r>
            <a:r>
              <a:rPr lang="en-US" sz="2400" dirty="0"/>
              <a:t>current occupancy (Nov 2025) in </a:t>
            </a:r>
            <a:r>
              <a:rPr lang="en-US" sz="2400" dirty="0">
                <a:solidFill>
                  <a:srgbClr val="FF0000"/>
                </a:solidFill>
              </a:rPr>
              <a:t>RED</a:t>
            </a:r>
            <a:r>
              <a:rPr lang="en-US" sz="2400" b="1" dirty="0"/>
              <a:t> </a:t>
            </a:r>
          </a:p>
          <a:p>
            <a:r>
              <a:rPr lang="en-US" sz="2400" dirty="0"/>
              <a:t>•	NURSING BED CAPACITY:</a:t>
            </a:r>
          </a:p>
          <a:p>
            <a:pPr marL="800100" lvl="1" indent="-342900">
              <a:buFont typeface="Arial" panose="020B0604020202020204" pitchFamily="34" charset="0"/>
              <a:buChar char="•"/>
            </a:pPr>
            <a:r>
              <a:rPr lang="en-US" sz="2400" dirty="0"/>
              <a:t>Sandusky Nursing Home:    </a:t>
            </a:r>
            <a:r>
              <a:rPr lang="en-US" sz="2400" b="1" dirty="0"/>
              <a:t>Tot: 427  </a:t>
            </a:r>
            <a:r>
              <a:rPr lang="en-US" sz="2400" dirty="0">
                <a:solidFill>
                  <a:srgbClr val="FF0000"/>
                </a:solidFill>
              </a:rPr>
              <a:t>(240)</a:t>
            </a:r>
          </a:p>
          <a:p>
            <a:pPr marL="1257300" lvl="2" indent="-342900">
              <a:buFont typeface="Arial" panose="020B0604020202020204" pitchFamily="34" charset="0"/>
              <a:buChar char="•"/>
            </a:pPr>
            <a:r>
              <a:rPr lang="en-US" sz="2400" dirty="0"/>
              <a:t>Standard Nursing Care: 319</a:t>
            </a:r>
          </a:p>
          <a:p>
            <a:pPr marL="1257300" lvl="2" indent="-342900">
              <a:buFont typeface="Arial" panose="020B0604020202020204" pitchFamily="34" charset="0"/>
              <a:buChar char="•"/>
            </a:pPr>
            <a:r>
              <a:rPr lang="en-US" sz="2400" dirty="0"/>
              <a:t>Alzheimer’s Care:             108</a:t>
            </a:r>
          </a:p>
          <a:p>
            <a:pPr marL="800100" lvl="1" indent="-342900">
              <a:buFont typeface="Arial" panose="020B0604020202020204" pitchFamily="34" charset="0"/>
              <a:buChar char="•"/>
            </a:pPr>
            <a:r>
              <a:rPr lang="en-US" sz="2400" dirty="0"/>
              <a:t>Georgetown: </a:t>
            </a:r>
            <a:r>
              <a:rPr lang="en-US" sz="2400" dirty="0">
                <a:solidFill>
                  <a:srgbClr val="FF0000"/>
                </a:solidFill>
              </a:rPr>
              <a:t>                   </a:t>
            </a:r>
            <a:r>
              <a:rPr lang="en-US" sz="2400" dirty="0"/>
              <a:t>           </a:t>
            </a:r>
            <a:r>
              <a:rPr lang="en-US" sz="2400" b="1" dirty="0"/>
              <a:t>Tot: 168 </a:t>
            </a:r>
            <a:r>
              <a:rPr lang="en-US" sz="2400" dirty="0">
                <a:solidFill>
                  <a:srgbClr val="FF0000"/>
                </a:solidFill>
              </a:rPr>
              <a:t>(105)</a:t>
            </a:r>
            <a:endParaRPr lang="en-US" sz="2400" dirty="0"/>
          </a:p>
          <a:p>
            <a:pPr marL="1257300" lvl="2" indent="-342900">
              <a:buFont typeface="Arial" panose="020B0604020202020204" pitchFamily="34" charset="0"/>
              <a:buChar char="•"/>
            </a:pPr>
            <a:r>
              <a:rPr lang="en-US" sz="2400" dirty="0"/>
              <a:t>Standard Nursing Care: 168</a:t>
            </a:r>
          </a:p>
          <a:p>
            <a:pPr marL="4763" lvl="1"/>
            <a:r>
              <a:rPr lang="en-US" sz="2400" b="1" dirty="0"/>
              <a:t>Total Nursing Care Beds: 	State Tot: 595 </a:t>
            </a:r>
            <a:r>
              <a:rPr lang="en-US" sz="2400" dirty="0">
                <a:solidFill>
                  <a:srgbClr val="FF0000"/>
                </a:solidFill>
              </a:rPr>
              <a:t>(345) @ 42% Vacancy</a:t>
            </a:r>
          </a:p>
          <a:p>
            <a:pPr lvl="2"/>
            <a:endParaRPr lang="en-US" sz="2400" b="1" dirty="0"/>
          </a:p>
          <a:p>
            <a:pPr marL="0" lvl="2" algn="ctr"/>
            <a:r>
              <a:rPr lang="en-US" sz="2400" b="1" u="sng" dirty="0"/>
              <a:t>VA Authorized</a:t>
            </a:r>
          </a:p>
          <a:p>
            <a:pPr marL="0" lvl="2"/>
            <a:r>
              <a:rPr lang="en-US" sz="2400" u="sng" dirty="0"/>
              <a:t>Maximum Beds Allowed by (38 CFR 59.40): 		2,143</a:t>
            </a:r>
          </a:p>
          <a:p>
            <a:pPr marL="0" lvl="2"/>
            <a:r>
              <a:rPr lang="en-US" sz="2400" b="1" dirty="0"/>
              <a:t>Ohio’s </a:t>
            </a:r>
            <a:r>
              <a:rPr lang="en-US" sz="2400" b="1" u="sng" dirty="0"/>
              <a:t>Unmet</a:t>
            </a:r>
            <a:r>
              <a:rPr lang="en-US" sz="2400" b="1" dirty="0"/>
              <a:t> Standard Nursing Home Beds: 	1,548</a:t>
            </a:r>
          </a:p>
          <a:p>
            <a:pPr marL="0" lvl="2"/>
            <a:endParaRPr lang="en-US" sz="2000" b="1" dirty="0"/>
          </a:p>
          <a:p>
            <a:pPr marL="0" lvl="2"/>
            <a:endParaRPr lang="en-US" sz="2000" b="1" dirty="0"/>
          </a:p>
          <a:p>
            <a:pPr marL="0" lvl="2"/>
            <a:endParaRPr lang="en-US" sz="2000" b="1" dirty="0"/>
          </a:p>
          <a:p>
            <a:pPr marL="342900" lvl="2" indent="-342900">
              <a:buFont typeface="Arial" panose="020B0604020202020204" pitchFamily="34" charset="0"/>
              <a:buChar char="•"/>
            </a:pPr>
            <a:r>
              <a:rPr lang="en-US" sz="2400" dirty="0"/>
              <a:t>DOMICILARY BEDS (Sandusky)</a:t>
            </a:r>
            <a:r>
              <a:rPr lang="en-US" sz="2400" dirty="0">
                <a:solidFill>
                  <a:srgbClr val="FF0000"/>
                </a:solidFill>
              </a:rPr>
              <a:t>          </a:t>
            </a:r>
            <a:r>
              <a:rPr lang="en-US" sz="2400" b="1" dirty="0"/>
              <a:t>206</a:t>
            </a:r>
            <a:r>
              <a:rPr lang="en-US" sz="2400" dirty="0"/>
              <a:t> </a:t>
            </a:r>
            <a:r>
              <a:rPr lang="en-US" sz="2400" dirty="0">
                <a:solidFill>
                  <a:srgbClr val="FF0000"/>
                </a:solidFill>
              </a:rPr>
              <a:t>(113) @ 45% Vacancy</a:t>
            </a:r>
            <a:endParaRPr lang="en-US" sz="2400" dirty="0"/>
          </a:p>
        </p:txBody>
      </p:sp>
      <p:pic>
        <p:nvPicPr>
          <p:cNvPr id="2" name="Picture 1">
            <a:extLst>
              <a:ext uri="{FF2B5EF4-FFF2-40B4-BE49-F238E27FC236}">
                <a16:creationId xmlns:a16="http://schemas.microsoft.com/office/drawing/2014/main" id="{FB1DFEFD-8F69-EE80-28C2-7B4E1FDEC206}"/>
              </a:ext>
            </a:extLst>
          </p:cNvPr>
          <p:cNvPicPr>
            <a:picLocks noChangeAspect="1"/>
          </p:cNvPicPr>
          <p:nvPr/>
        </p:nvPicPr>
        <p:blipFill>
          <a:blip r:embed="rId4"/>
          <a:stretch>
            <a:fillRect/>
          </a:stretch>
        </p:blipFill>
        <p:spPr>
          <a:xfrm rot="1052046">
            <a:off x="6540188" y="2070234"/>
            <a:ext cx="2446650" cy="1420636"/>
          </a:xfrm>
          <a:prstGeom prst="rect">
            <a:avLst/>
          </a:prstGeom>
          <a:effectLst>
            <a:glow rad="101600">
              <a:schemeClr val="accent5">
                <a:satMod val="175000"/>
                <a:alpha val="40000"/>
              </a:schemeClr>
            </a:glow>
          </a:effectLst>
        </p:spPr>
      </p:pic>
      <p:sp>
        <p:nvSpPr>
          <p:cNvPr id="5" name="TextBox 4">
            <a:extLst>
              <a:ext uri="{FF2B5EF4-FFF2-40B4-BE49-F238E27FC236}">
                <a16:creationId xmlns:a16="http://schemas.microsoft.com/office/drawing/2014/main" id="{EB7CB26C-1B6C-5145-0096-921828CCC54C}"/>
              </a:ext>
            </a:extLst>
          </p:cNvPr>
          <p:cNvSpPr txBox="1"/>
          <p:nvPr/>
        </p:nvSpPr>
        <p:spPr>
          <a:xfrm>
            <a:off x="1226855" y="5656305"/>
            <a:ext cx="6690290" cy="46166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t>Ohio has only 28% of it’s authorized beds</a:t>
            </a:r>
          </a:p>
        </p:txBody>
      </p:sp>
      <p:sp>
        <p:nvSpPr>
          <p:cNvPr id="6" name="Slide Number Placeholder 5">
            <a:extLst>
              <a:ext uri="{FF2B5EF4-FFF2-40B4-BE49-F238E27FC236}">
                <a16:creationId xmlns:a16="http://schemas.microsoft.com/office/drawing/2014/main" id="{B1641CB3-123F-D06E-B801-A9902881E075}"/>
              </a:ext>
            </a:extLst>
          </p:cNvPr>
          <p:cNvSpPr>
            <a:spLocks noGrp="1"/>
          </p:cNvSpPr>
          <p:nvPr>
            <p:ph type="sldNum" sz="quarter" idx="12"/>
          </p:nvPr>
        </p:nvSpPr>
        <p:spPr/>
        <p:txBody>
          <a:bodyPr/>
          <a:lstStyle/>
          <a:p>
            <a:fld id="{9C8648BA-5406-4574-96C0-BE213F2777EE}" type="slidenum">
              <a:rPr lang="en-US" smtClean="0"/>
              <a:t>4</a:t>
            </a:fld>
            <a:endParaRPr lang="en-US" dirty="0"/>
          </a:p>
        </p:txBody>
      </p:sp>
      <p:sp>
        <p:nvSpPr>
          <p:cNvPr id="7" name="Rectangle 6">
            <a:extLst>
              <a:ext uri="{FF2B5EF4-FFF2-40B4-BE49-F238E27FC236}">
                <a16:creationId xmlns:a16="http://schemas.microsoft.com/office/drawing/2014/main" id="{6741D112-75CD-EC94-4C33-8A6D5B846D71}"/>
              </a:ext>
            </a:extLst>
          </p:cNvPr>
          <p:cNvSpPr/>
          <p:nvPr/>
        </p:nvSpPr>
        <p:spPr>
          <a:xfrm>
            <a:off x="5294376" y="1962150"/>
            <a:ext cx="594360" cy="2390394"/>
          </a:xfrm>
          <a:prstGeom prst="rect">
            <a:avLst/>
          </a:prstGeom>
          <a:noFill/>
          <a:ln w="254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Graphic 11" descr="Man with solid fill">
            <a:extLst>
              <a:ext uri="{FF2B5EF4-FFF2-40B4-BE49-F238E27FC236}">
                <a16:creationId xmlns:a16="http://schemas.microsoft.com/office/drawing/2014/main" id="{F6B321B3-48D6-B2B3-B866-E092C6B09B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3000" y="79718"/>
            <a:ext cx="914400" cy="914400"/>
          </a:xfrm>
          <a:prstGeom prst="rect">
            <a:avLst/>
          </a:prstGeom>
        </p:spPr>
      </p:pic>
    </p:spTree>
    <p:extLst>
      <p:ext uri="{BB962C8B-B14F-4D97-AF65-F5344CB8AC3E}">
        <p14:creationId xmlns:p14="http://schemas.microsoft.com/office/powerpoint/2010/main" val="89808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C95D2C0-F27C-E760-F6A6-B36853E9A2E8}"/>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633E5A0-34D3-9575-57F9-F841CAEBB3D2}"/>
              </a:ext>
            </a:extLst>
          </p:cNvPr>
          <p:cNvSpPr/>
          <p:nvPr/>
        </p:nvSpPr>
        <p:spPr>
          <a:xfrm>
            <a:off x="361950" y="304799"/>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200" b="1" dirty="0">
                <a:solidFill>
                  <a:srgbClr val="002060"/>
                </a:solidFill>
              </a:rPr>
              <a:t>How are additional OVH funded</a:t>
            </a:r>
          </a:p>
        </p:txBody>
      </p:sp>
      <p:pic>
        <p:nvPicPr>
          <p:cNvPr id="4" name="Picture 3">
            <a:extLst>
              <a:ext uri="{FF2B5EF4-FFF2-40B4-BE49-F238E27FC236}">
                <a16:creationId xmlns:a16="http://schemas.microsoft.com/office/drawing/2014/main" id="{806090E0-73C5-2C7E-D3D1-552C572B20D3}"/>
              </a:ext>
            </a:extLst>
          </p:cNvPr>
          <p:cNvPicPr>
            <a:picLocks noChangeAspect="1"/>
          </p:cNvPicPr>
          <p:nvPr/>
        </p:nvPicPr>
        <p:blipFill>
          <a:blip r:embed="rId3"/>
          <a:stretch>
            <a:fillRect/>
          </a:stretch>
        </p:blipFill>
        <p:spPr>
          <a:xfrm>
            <a:off x="51300" y="95535"/>
            <a:ext cx="880777" cy="1108133"/>
          </a:xfrm>
          <a:prstGeom prst="rect">
            <a:avLst/>
          </a:prstGeom>
        </p:spPr>
      </p:pic>
      <p:sp>
        <p:nvSpPr>
          <p:cNvPr id="8" name="TextBox 7">
            <a:extLst>
              <a:ext uri="{FF2B5EF4-FFF2-40B4-BE49-F238E27FC236}">
                <a16:creationId xmlns:a16="http://schemas.microsoft.com/office/drawing/2014/main" id="{BC1A51DF-095E-7B6D-79F7-8D8226AC8A36}"/>
              </a:ext>
            </a:extLst>
          </p:cNvPr>
          <p:cNvSpPr txBox="1"/>
          <p:nvPr/>
        </p:nvSpPr>
        <p:spPr>
          <a:xfrm>
            <a:off x="638175" y="1962150"/>
            <a:ext cx="277640" cy="369332"/>
          </a:xfrm>
          <a:prstGeom prst="rect">
            <a:avLst/>
          </a:prstGeom>
          <a:noFill/>
        </p:spPr>
        <p:txBody>
          <a:bodyPr wrap="none" rtlCol="0">
            <a:spAutoFit/>
          </a:bodyPr>
          <a:lstStyle/>
          <a:p>
            <a:r>
              <a:rPr lang="en-US" dirty="0"/>
              <a:t>  </a:t>
            </a:r>
          </a:p>
        </p:txBody>
      </p:sp>
      <p:sp>
        <p:nvSpPr>
          <p:cNvPr id="9" name="TextBox 8">
            <a:extLst>
              <a:ext uri="{FF2B5EF4-FFF2-40B4-BE49-F238E27FC236}">
                <a16:creationId xmlns:a16="http://schemas.microsoft.com/office/drawing/2014/main" id="{3BB2229C-7479-1AA8-AAF0-CF9C55743790}"/>
              </a:ext>
            </a:extLst>
          </p:cNvPr>
          <p:cNvSpPr txBox="1"/>
          <p:nvPr/>
        </p:nvSpPr>
        <p:spPr>
          <a:xfrm>
            <a:off x="276224" y="1271855"/>
            <a:ext cx="8522087" cy="5586145"/>
          </a:xfrm>
          <a:prstGeom prst="rect">
            <a:avLst/>
          </a:prstGeom>
          <a:noFill/>
          <a:ln>
            <a:solidFill>
              <a:srgbClr val="002060"/>
            </a:solidFill>
          </a:ln>
        </p:spPr>
        <p:txBody>
          <a:bodyPr wrap="square" rtlCol="0">
            <a:spAutoFit/>
          </a:bodyPr>
          <a:lstStyle/>
          <a:p>
            <a:pPr>
              <a:spcBef>
                <a:spcPts val="600"/>
              </a:spcBef>
              <a:spcAft>
                <a:spcPts val="600"/>
              </a:spcAft>
            </a:pPr>
            <a:r>
              <a:rPr lang="en-US" sz="1900" dirty="0"/>
              <a:t>The VA State Veterans Home Construction Grant Program is a partnership between the U.S. Department of Veterans Affairs (VA) and the States to construct, renovate or repair State owned and operated nursing homes, domiciliary and/or adult day health care facilities.</a:t>
            </a:r>
          </a:p>
          <a:p>
            <a:pPr>
              <a:spcBef>
                <a:spcPts val="600"/>
              </a:spcBef>
              <a:spcAft>
                <a:spcPts val="600"/>
              </a:spcAft>
            </a:pPr>
            <a:endParaRPr lang="en-US" sz="1900" dirty="0"/>
          </a:p>
          <a:p>
            <a:r>
              <a:rPr lang="en-US" sz="1900" dirty="0"/>
              <a:t>VA program staff review and approve initial grant applications from states for listing on the annual VA Priority List, which the VA Secretary then approves. </a:t>
            </a:r>
          </a:p>
          <a:p>
            <a:endParaRPr lang="en-US" sz="1900" dirty="0"/>
          </a:p>
          <a:p>
            <a:endParaRPr lang="en-US" sz="1900" dirty="0"/>
          </a:p>
          <a:p>
            <a:pPr marL="285750" indent="-285750">
              <a:buFont typeface="Arial" panose="020B0604020202020204" pitchFamily="34" charset="0"/>
              <a:buChar char="•"/>
            </a:pPr>
            <a:r>
              <a:rPr lang="en-US" sz="1900" dirty="0"/>
              <a:t>SVH construction is generally funded ~65% federal and ~35% state dollars</a:t>
            </a:r>
          </a:p>
          <a:p>
            <a:pPr marL="285750" indent="-285750">
              <a:buFont typeface="Arial" panose="020B0604020202020204" pitchFamily="34" charset="0"/>
              <a:buChar char="•"/>
            </a:pPr>
            <a:r>
              <a:rPr lang="en-US" sz="1900" dirty="0"/>
              <a:t>A new 120 bed SVH costs ~ 130 million to plan, construct &amp; equip!</a:t>
            </a:r>
          </a:p>
          <a:p>
            <a:pPr marL="285750" indent="-285750">
              <a:buFont typeface="Arial" panose="020B0604020202020204" pitchFamily="34" charset="0"/>
              <a:buChar char="•"/>
            </a:pPr>
            <a:r>
              <a:rPr lang="en-US" sz="1900" dirty="0"/>
              <a:t>SVH Operating costs are generally shared at a 40 / 40 / 20 split - federal / state / Veteran paid dollars</a:t>
            </a:r>
          </a:p>
          <a:p>
            <a:pPr marL="285750" indent="-285750">
              <a:buFont typeface="Arial" panose="020B0604020202020204" pitchFamily="34" charset="0"/>
              <a:buChar char="•"/>
            </a:pPr>
            <a:r>
              <a:rPr lang="en-US" sz="1900" b="1" dirty="0">
                <a:solidFill>
                  <a:srgbClr val="FF0000"/>
                </a:solidFill>
              </a:rPr>
              <a:t>Urgency</a:t>
            </a:r>
            <a:r>
              <a:rPr lang="en-US" sz="1900" dirty="0"/>
              <a:t> – if the state leadership acted today, there are already over 80 validated nationwide construction projects waiting on federal funds at just under 1.3 billion dollars.  On average the VA allocates around 170 million annually: a new Ohio Veteran Home (OVH) would be 8-10 years from receiving the matching 65% federal funding!</a:t>
            </a:r>
          </a:p>
        </p:txBody>
      </p:sp>
      <p:sp>
        <p:nvSpPr>
          <p:cNvPr id="5" name="Slide Number Placeholder 4">
            <a:extLst>
              <a:ext uri="{FF2B5EF4-FFF2-40B4-BE49-F238E27FC236}">
                <a16:creationId xmlns:a16="http://schemas.microsoft.com/office/drawing/2014/main" id="{167343E1-DCB2-C4FA-CD98-2706ECCB82E9}"/>
              </a:ext>
            </a:extLst>
          </p:cNvPr>
          <p:cNvSpPr>
            <a:spLocks noGrp="1"/>
          </p:cNvSpPr>
          <p:nvPr>
            <p:ph type="sldNum" sz="quarter" idx="12"/>
          </p:nvPr>
        </p:nvSpPr>
        <p:spPr/>
        <p:txBody>
          <a:bodyPr/>
          <a:lstStyle/>
          <a:p>
            <a:fld id="{9C8648BA-5406-4574-96C0-BE213F2777EE}" type="slidenum">
              <a:rPr lang="en-US" smtClean="0"/>
              <a:t>5</a:t>
            </a:fld>
            <a:endParaRPr lang="en-US"/>
          </a:p>
        </p:txBody>
      </p:sp>
      <p:pic>
        <p:nvPicPr>
          <p:cNvPr id="10" name="Graphic 9" descr="Man with solid fill">
            <a:extLst>
              <a:ext uri="{FF2B5EF4-FFF2-40B4-BE49-F238E27FC236}">
                <a16:creationId xmlns:a16="http://schemas.microsoft.com/office/drawing/2014/main" id="{5A57C265-B6A8-9FD3-FAA6-A4D7104889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000" y="289268"/>
            <a:ext cx="914400" cy="914400"/>
          </a:xfrm>
          <a:prstGeom prst="rect">
            <a:avLst/>
          </a:prstGeom>
        </p:spPr>
      </p:pic>
    </p:spTree>
    <p:extLst>
      <p:ext uri="{BB962C8B-B14F-4D97-AF65-F5344CB8AC3E}">
        <p14:creationId xmlns:p14="http://schemas.microsoft.com/office/powerpoint/2010/main" val="16283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fade">
                                      <p:cBhvr>
                                        <p:cTn id="7" dur="1000"/>
                                        <p:tgtEl>
                                          <p:spTgt spid="9">
                                            <p:txEl>
                                              <p:pRg st="8" end="8"/>
                                            </p:txEl>
                                          </p:spTgt>
                                        </p:tgtEl>
                                      </p:cBhvr>
                                    </p:animEffect>
                                    <p:anim calcmode="lin" valueType="num">
                                      <p:cBhvr>
                                        <p:cTn id="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08A7A-3FC3-498C-C393-982C37114307}"/>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3CD175D-04D5-3D39-A117-73CEBDF3F9AA}"/>
              </a:ext>
            </a:extLst>
          </p:cNvPr>
          <p:cNvSpPr/>
          <p:nvPr/>
        </p:nvSpPr>
        <p:spPr>
          <a:xfrm>
            <a:off x="447675" y="304800"/>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600" b="1" dirty="0">
                <a:solidFill>
                  <a:srgbClr val="002060"/>
                </a:solidFill>
              </a:rPr>
              <a:t>Where we are &amp; who is eligible </a:t>
            </a:r>
          </a:p>
        </p:txBody>
      </p:sp>
      <p:pic>
        <p:nvPicPr>
          <p:cNvPr id="4" name="Picture 3">
            <a:extLst>
              <a:ext uri="{FF2B5EF4-FFF2-40B4-BE49-F238E27FC236}">
                <a16:creationId xmlns:a16="http://schemas.microsoft.com/office/drawing/2014/main" id="{EEC2038A-BFCE-6D83-8783-93E61C7C39B7}"/>
              </a:ext>
            </a:extLst>
          </p:cNvPr>
          <p:cNvPicPr>
            <a:picLocks noChangeAspect="1"/>
          </p:cNvPicPr>
          <p:nvPr/>
        </p:nvPicPr>
        <p:blipFill>
          <a:blip r:embed="rId3"/>
          <a:stretch>
            <a:fillRect/>
          </a:stretch>
        </p:blipFill>
        <p:spPr>
          <a:xfrm>
            <a:off x="112870" y="182088"/>
            <a:ext cx="880777" cy="1108133"/>
          </a:xfrm>
          <a:prstGeom prst="rect">
            <a:avLst/>
          </a:prstGeom>
        </p:spPr>
      </p:pic>
      <p:sp>
        <p:nvSpPr>
          <p:cNvPr id="8" name="TextBox 7">
            <a:extLst>
              <a:ext uri="{FF2B5EF4-FFF2-40B4-BE49-F238E27FC236}">
                <a16:creationId xmlns:a16="http://schemas.microsoft.com/office/drawing/2014/main" id="{8AB012FE-A726-E57F-2FA2-176A4C877347}"/>
              </a:ext>
            </a:extLst>
          </p:cNvPr>
          <p:cNvSpPr txBox="1"/>
          <p:nvPr/>
        </p:nvSpPr>
        <p:spPr>
          <a:xfrm>
            <a:off x="638175" y="1962150"/>
            <a:ext cx="277640" cy="369332"/>
          </a:xfrm>
          <a:prstGeom prst="rect">
            <a:avLst/>
          </a:prstGeom>
          <a:noFill/>
        </p:spPr>
        <p:txBody>
          <a:bodyPr wrap="none" rtlCol="0">
            <a:spAutoFit/>
          </a:bodyPr>
          <a:lstStyle/>
          <a:p>
            <a:r>
              <a:rPr lang="en-US" dirty="0"/>
              <a:t>  </a:t>
            </a:r>
          </a:p>
        </p:txBody>
      </p:sp>
      <p:sp>
        <p:nvSpPr>
          <p:cNvPr id="9" name="TextBox 8">
            <a:extLst>
              <a:ext uri="{FF2B5EF4-FFF2-40B4-BE49-F238E27FC236}">
                <a16:creationId xmlns:a16="http://schemas.microsoft.com/office/drawing/2014/main" id="{A9074164-2424-9375-89D2-1467C21D94F9}"/>
              </a:ext>
            </a:extLst>
          </p:cNvPr>
          <p:cNvSpPr txBox="1"/>
          <p:nvPr/>
        </p:nvSpPr>
        <p:spPr>
          <a:xfrm>
            <a:off x="457200" y="1412933"/>
            <a:ext cx="8229600" cy="5262979"/>
          </a:xfrm>
          <a:prstGeom prst="rect">
            <a:avLst/>
          </a:prstGeom>
          <a:noFill/>
          <a:ln>
            <a:solidFill>
              <a:srgbClr val="002060"/>
            </a:solidFill>
          </a:ln>
        </p:spPr>
        <p:txBody>
          <a:bodyPr wrap="square" rtlCol="0">
            <a:spAutoFit/>
          </a:bodyPr>
          <a:lstStyle/>
          <a:p>
            <a:r>
              <a:rPr lang="en-US" sz="2400" b="1" u="sng" dirty="0"/>
              <a:t>Ohio currently has only 28% of nursing home bed capacity</a:t>
            </a:r>
            <a:r>
              <a:rPr lang="en-US" sz="2400" b="1" dirty="0"/>
              <a:t> </a:t>
            </a:r>
            <a:r>
              <a:rPr lang="en-US" sz="2400" dirty="0"/>
              <a:t>based on VA need projection. </a:t>
            </a:r>
          </a:p>
          <a:p>
            <a:endParaRPr lang="en-US" sz="2400" dirty="0"/>
          </a:p>
          <a:p>
            <a:r>
              <a:rPr lang="en-US" sz="2400" dirty="0"/>
              <a:t>State Veteran homes provide a level of services and camaraderie to the veteran community that meets the special circumstances of military service</a:t>
            </a:r>
          </a:p>
          <a:p>
            <a:endParaRPr lang="en-US" sz="2400" b="1" dirty="0"/>
          </a:p>
          <a:p>
            <a:r>
              <a:rPr lang="en-US" sz="2400" b="1" dirty="0"/>
              <a:t>ELIGIBILITY FOR VETERANS:</a:t>
            </a:r>
            <a:endParaRPr lang="en-US" sz="2400" dirty="0"/>
          </a:p>
          <a:p>
            <a:r>
              <a:rPr lang="en-US" sz="2400" dirty="0"/>
              <a:t>Any veteran who has served in the Armed Forces of the United States during armed conflict who was discharged under honorable conditions and is a resident of the State of Ohio one year and who because of age, injury or disability, is unable to provide support for himself and his family is eligible for admission.						</a:t>
            </a:r>
            <a:r>
              <a:rPr lang="en-US" sz="2400" b="1" i="1" dirty="0">
                <a:solidFill>
                  <a:srgbClr val="FF0000"/>
                </a:solidFill>
              </a:rPr>
              <a:t>DO WE HAVE IT RIGHT?</a:t>
            </a:r>
          </a:p>
        </p:txBody>
      </p:sp>
      <p:sp>
        <p:nvSpPr>
          <p:cNvPr id="2" name="Slide Number Placeholder 1">
            <a:extLst>
              <a:ext uri="{FF2B5EF4-FFF2-40B4-BE49-F238E27FC236}">
                <a16:creationId xmlns:a16="http://schemas.microsoft.com/office/drawing/2014/main" id="{74A4B0E4-F32D-7C6A-4291-FDDAF6EACB3F}"/>
              </a:ext>
            </a:extLst>
          </p:cNvPr>
          <p:cNvSpPr>
            <a:spLocks noGrp="1"/>
          </p:cNvSpPr>
          <p:nvPr>
            <p:ph type="sldNum" sz="quarter" idx="12"/>
          </p:nvPr>
        </p:nvSpPr>
        <p:spPr/>
        <p:txBody>
          <a:bodyPr/>
          <a:lstStyle/>
          <a:p>
            <a:fld id="{9C8648BA-5406-4574-96C0-BE213F2777EE}" type="slidenum">
              <a:rPr lang="en-US" smtClean="0"/>
              <a:t>6</a:t>
            </a:fld>
            <a:endParaRPr lang="en-US"/>
          </a:p>
        </p:txBody>
      </p:sp>
      <p:pic>
        <p:nvPicPr>
          <p:cNvPr id="5" name="Graphic 4" descr="Confused person outline">
            <a:extLst>
              <a:ext uri="{FF2B5EF4-FFF2-40B4-BE49-F238E27FC236}">
                <a16:creationId xmlns:a16="http://schemas.microsoft.com/office/drawing/2014/main" id="{83A22DF0-886A-863A-8E10-15966833C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3647" y="361950"/>
            <a:ext cx="914400" cy="857250"/>
          </a:xfrm>
          <a:prstGeom prst="rect">
            <a:avLst/>
          </a:prstGeom>
        </p:spPr>
      </p:pic>
    </p:spTree>
    <p:extLst>
      <p:ext uri="{BB962C8B-B14F-4D97-AF65-F5344CB8AC3E}">
        <p14:creationId xmlns:p14="http://schemas.microsoft.com/office/powerpoint/2010/main" val="272889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4B5559B-10FB-114A-48C5-9DEFF2A4FA88}"/>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64F6E3E-E6F1-37BC-F98E-AEEE11518FB8}"/>
              </a:ext>
            </a:extLst>
          </p:cNvPr>
          <p:cNvSpPr/>
          <p:nvPr/>
        </p:nvSpPr>
        <p:spPr>
          <a:xfrm>
            <a:off x="447675" y="304800"/>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200" b="1" dirty="0">
                <a:solidFill>
                  <a:srgbClr val="002060"/>
                </a:solidFill>
              </a:rPr>
              <a:t>What is the plan for current OVH</a:t>
            </a:r>
          </a:p>
        </p:txBody>
      </p:sp>
      <p:pic>
        <p:nvPicPr>
          <p:cNvPr id="4" name="Picture 3">
            <a:extLst>
              <a:ext uri="{FF2B5EF4-FFF2-40B4-BE49-F238E27FC236}">
                <a16:creationId xmlns:a16="http://schemas.microsoft.com/office/drawing/2014/main" id="{BA860E0E-0836-1875-DBF9-A0B42AFD4E3D}"/>
              </a:ext>
            </a:extLst>
          </p:cNvPr>
          <p:cNvPicPr>
            <a:picLocks noChangeAspect="1"/>
          </p:cNvPicPr>
          <p:nvPr/>
        </p:nvPicPr>
        <p:blipFill>
          <a:blip r:embed="rId2"/>
          <a:stretch>
            <a:fillRect/>
          </a:stretch>
        </p:blipFill>
        <p:spPr>
          <a:xfrm>
            <a:off x="47815" y="81330"/>
            <a:ext cx="880777" cy="1108133"/>
          </a:xfrm>
          <a:prstGeom prst="rect">
            <a:avLst/>
          </a:prstGeom>
        </p:spPr>
      </p:pic>
      <p:sp>
        <p:nvSpPr>
          <p:cNvPr id="8" name="TextBox 7">
            <a:extLst>
              <a:ext uri="{FF2B5EF4-FFF2-40B4-BE49-F238E27FC236}">
                <a16:creationId xmlns:a16="http://schemas.microsoft.com/office/drawing/2014/main" id="{A5B2B1CD-6203-7582-62C4-862BF9B15A41}"/>
              </a:ext>
            </a:extLst>
          </p:cNvPr>
          <p:cNvSpPr txBox="1"/>
          <p:nvPr/>
        </p:nvSpPr>
        <p:spPr>
          <a:xfrm>
            <a:off x="638175" y="1962150"/>
            <a:ext cx="277640" cy="369332"/>
          </a:xfrm>
          <a:prstGeom prst="rect">
            <a:avLst/>
          </a:prstGeom>
          <a:noFill/>
        </p:spPr>
        <p:txBody>
          <a:bodyPr wrap="none" rtlCol="0">
            <a:spAutoFit/>
          </a:bodyPr>
          <a:lstStyle/>
          <a:p>
            <a:r>
              <a:rPr lang="en-US" dirty="0"/>
              <a:t>  </a:t>
            </a:r>
          </a:p>
        </p:txBody>
      </p:sp>
      <p:sp>
        <p:nvSpPr>
          <p:cNvPr id="9" name="TextBox 8">
            <a:extLst>
              <a:ext uri="{FF2B5EF4-FFF2-40B4-BE49-F238E27FC236}">
                <a16:creationId xmlns:a16="http://schemas.microsoft.com/office/drawing/2014/main" id="{FAF57F42-0BEF-84B1-45F7-8A2DC3113CCC}"/>
              </a:ext>
            </a:extLst>
          </p:cNvPr>
          <p:cNvSpPr txBox="1"/>
          <p:nvPr/>
        </p:nvSpPr>
        <p:spPr>
          <a:xfrm>
            <a:off x="256478" y="1246613"/>
            <a:ext cx="8597590" cy="5818586"/>
          </a:xfrm>
          <a:prstGeom prst="rect">
            <a:avLst/>
          </a:prstGeom>
          <a:noFill/>
          <a:ln>
            <a:noFill/>
          </a:ln>
        </p:spPr>
        <p:txBody>
          <a:bodyPr wrap="square" rtlCol="0">
            <a:spAutoFit/>
          </a:bodyPr>
          <a:lstStyle/>
          <a:p>
            <a:r>
              <a:rPr lang="en-US" sz="1900" b="1" dirty="0"/>
              <a:t>Apr 2024: </a:t>
            </a:r>
          </a:p>
          <a:p>
            <a:pPr marL="285750" indent="-285750">
              <a:buFont typeface="Arial" panose="020B0604020202020204" pitchFamily="34" charset="0"/>
              <a:buChar char="•"/>
            </a:pPr>
            <a:r>
              <a:rPr lang="en-US" sz="1900" dirty="0"/>
              <a:t>Ohio FY 24/25 budget included $65 million to improve and modernize existing facilities in Sandusky and Georgetown</a:t>
            </a:r>
          </a:p>
          <a:p>
            <a:pPr marL="285750" indent="-285750">
              <a:buFont typeface="Arial" panose="020B0604020202020204" pitchFamily="34" charset="0"/>
              <a:buChar char="•"/>
            </a:pPr>
            <a:r>
              <a:rPr lang="en-US" sz="1900" dirty="0"/>
              <a:t>Applied for $120 matching grant form VA</a:t>
            </a:r>
          </a:p>
          <a:p>
            <a:pPr marL="285750" indent="-285750">
              <a:buFont typeface="Arial" panose="020B0604020202020204" pitchFamily="34" charset="0"/>
              <a:buChar char="•"/>
            </a:pPr>
            <a:r>
              <a:rPr lang="en-US" sz="1900" dirty="0"/>
              <a:t>Conversion to Single occupancy rooms</a:t>
            </a:r>
          </a:p>
          <a:p>
            <a:pPr marL="285750" indent="-285750">
              <a:buFont typeface="Arial" panose="020B0604020202020204" pitchFamily="34" charset="0"/>
              <a:buChar char="•"/>
            </a:pPr>
            <a:r>
              <a:rPr lang="en-US" sz="1900" dirty="0"/>
              <a:t>HVAC, Plumbing upgrades</a:t>
            </a:r>
          </a:p>
          <a:p>
            <a:pPr marL="285750" indent="-285750">
              <a:buFont typeface="Arial" panose="020B0604020202020204" pitchFamily="34" charset="0"/>
              <a:buChar char="•"/>
            </a:pPr>
            <a:r>
              <a:rPr lang="en-US" sz="1900" dirty="0"/>
              <a:t>Georgetown; extension of building</a:t>
            </a:r>
          </a:p>
          <a:p>
            <a:pPr marL="285750" indent="-285750">
              <a:buFont typeface="Arial" panose="020B0604020202020204" pitchFamily="34" charset="0"/>
              <a:buChar char="•"/>
            </a:pPr>
            <a:r>
              <a:rPr lang="en-US" sz="1900" dirty="0"/>
              <a:t>Sandusky; new building and modernization</a:t>
            </a:r>
          </a:p>
          <a:p>
            <a:pPr marL="285750" indent="-285750">
              <a:buFont typeface="Arial" panose="020B0604020202020204" pitchFamily="34" charset="0"/>
              <a:buChar char="•"/>
            </a:pPr>
            <a:r>
              <a:rPr lang="en-US" sz="1900" dirty="0"/>
              <a:t>Bed count will stay the same</a:t>
            </a:r>
          </a:p>
          <a:p>
            <a:endParaRPr lang="en-US" sz="1900" b="1" dirty="0"/>
          </a:p>
          <a:p>
            <a:r>
              <a:rPr lang="en-US" sz="1900" b="1" dirty="0"/>
              <a:t>Oct 2024: </a:t>
            </a:r>
            <a:r>
              <a:rPr lang="en-US" sz="1900" dirty="0"/>
              <a:t>OVH Modernization Project</a:t>
            </a:r>
          </a:p>
          <a:p>
            <a:pPr marL="285750" indent="-285750">
              <a:buFont typeface="Arial" panose="020B0604020202020204" pitchFamily="34" charset="0"/>
              <a:buChar char="•"/>
            </a:pPr>
            <a:r>
              <a:rPr lang="en-US" sz="1900" dirty="0"/>
              <a:t>VA released FY 2024 VA State Home Construction Grant Priority List; at this point Ohio is likely 3-6 years from Federal matching funds to start modernization to our two existing homes</a:t>
            </a:r>
          </a:p>
          <a:p>
            <a:pPr marL="285750" indent="-285750">
              <a:buFont typeface="Arial" panose="020B0604020202020204" pitchFamily="34" charset="0"/>
              <a:buChar char="•"/>
            </a:pPr>
            <a:r>
              <a:rPr lang="en-US" sz="1900" dirty="0"/>
              <a:t>Two projects which state received matching grants for in last years </a:t>
            </a:r>
          </a:p>
          <a:p>
            <a:endParaRPr lang="en-US" sz="1900" b="1" dirty="0"/>
          </a:p>
          <a:p>
            <a:r>
              <a:rPr lang="en-US" sz="1900" b="1" dirty="0"/>
              <a:t>Currently…</a:t>
            </a:r>
          </a:p>
          <a:p>
            <a:pPr marL="285750" indent="-285750">
              <a:buFont typeface="Arial" panose="020B0604020202020204" pitchFamily="34" charset="0"/>
              <a:buChar char="•"/>
            </a:pPr>
            <a:r>
              <a:rPr lang="en-US" sz="1900" dirty="0"/>
              <a:t>On-hold for reevaluation (ODVS is taking a second look at modernization approach)</a:t>
            </a:r>
          </a:p>
        </p:txBody>
      </p:sp>
      <p:sp>
        <p:nvSpPr>
          <p:cNvPr id="5" name="Slide Number Placeholder 4">
            <a:extLst>
              <a:ext uri="{FF2B5EF4-FFF2-40B4-BE49-F238E27FC236}">
                <a16:creationId xmlns:a16="http://schemas.microsoft.com/office/drawing/2014/main" id="{85816301-5305-E546-E37A-C73FD7D390D9}"/>
              </a:ext>
            </a:extLst>
          </p:cNvPr>
          <p:cNvSpPr>
            <a:spLocks noGrp="1"/>
          </p:cNvSpPr>
          <p:nvPr>
            <p:ph type="sldNum" sz="quarter" idx="12"/>
          </p:nvPr>
        </p:nvSpPr>
        <p:spPr/>
        <p:txBody>
          <a:bodyPr/>
          <a:lstStyle/>
          <a:p>
            <a:fld id="{9C8648BA-5406-4574-96C0-BE213F2777EE}" type="slidenum">
              <a:rPr lang="en-US" smtClean="0"/>
              <a:t>7</a:t>
            </a:fld>
            <a:endParaRPr lang="en-US"/>
          </a:p>
        </p:txBody>
      </p:sp>
      <p:pic>
        <p:nvPicPr>
          <p:cNvPr id="6" name="Graphic 5" descr="Confused person outline">
            <a:extLst>
              <a:ext uri="{FF2B5EF4-FFF2-40B4-BE49-F238E27FC236}">
                <a16:creationId xmlns:a16="http://schemas.microsoft.com/office/drawing/2014/main" id="{722E3B2B-AEA5-0772-2A30-3A0223135B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647" y="361950"/>
            <a:ext cx="914400" cy="857250"/>
          </a:xfrm>
          <a:prstGeom prst="rect">
            <a:avLst/>
          </a:prstGeom>
        </p:spPr>
      </p:pic>
    </p:spTree>
    <p:extLst>
      <p:ext uri="{BB962C8B-B14F-4D97-AF65-F5344CB8AC3E}">
        <p14:creationId xmlns:p14="http://schemas.microsoft.com/office/powerpoint/2010/main" val="266394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E08C88-13B2-DECD-D07A-C474EC63E214}"/>
              </a:ext>
            </a:extLst>
          </p:cNvPr>
          <p:cNvSpPr/>
          <p:nvPr/>
        </p:nvSpPr>
        <p:spPr>
          <a:xfrm>
            <a:off x="447675" y="178593"/>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3600" b="1" dirty="0">
                <a:solidFill>
                  <a:srgbClr val="002060"/>
                </a:solidFill>
              </a:rPr>
              <a:t> What we’ve done and need to do</a:t>
            </a:r>
          </a:p>
        </p:txBody>
      </p:sp>
      <p:pic>
        <p:nvPicPr>
          <p:cNvPr id="4" name="Picture 3">
            <a:extLst>
              <a:ext uri="{FF2B5EF4-FFF2-40B4-BE49-F238E27FC236}">
                <a16:creationId xmlns:a16="http://schemas.microsoft.com/office/drawing/2014/main" id="{D40D727F-618D-E208-DCCB-78AA4C183697}"/>
              </a:ext>
            </a:extLst>
          </p:cNvPr>
          <p:cNvPicPr>
            <a:picLocks noChangeAspect="1"/>
          </p:cNvPicPr>
          <p:nvPr/>
        </p:nvPicPr>
        <p:blipFill>
          <a:blip r:embed="rId2"/>
          <a:stretch>
            <a:fillRect/>
          </a:stretch>
        </p:blipFill>
        <p:spPr>
          <a:xfrm>
            <a:off x="35038" y="3987"/>
            <a:ext cx="880777" cy="1108133"/>
          </a:xfrm>
          <a:prstGeom prst="rect">
            <a:avLst/>
          </a:prstGeom>
        </p:spPr>
      </p:pic>
      <p:sp>
        <p:nvSpPr>
          <p:cNvPr id="8" name="TextBox 7">
            <a:extLst>
              <a:ext uri="{FF2B5EF4-FFF2-40B4-BE49-F238E27FC236}">
                <a16:creationId xmlns:a16="http://schemas.microsoft.com/office/drawing/2014/main" id="{13715547-9A3F-182F-F8F2-77F8D3B7E0C5}"/>
              </a:ext>
            </a:extLst>
          </p:cNvPr>
          <p:cNvSpPr txBox="1"/>
          <p:nvPr/>
        </p:nvSpPr>
        <p:spPr>
          <a:xfrm>
            <a:off x="638175" y="1962150"/>
            <a:ext cx="277640" cy="369332"/>
          </a:xfrm>
          <a:prstGeom prst="rect">
            <a:avLst/>
          </a:prstGeom>
          <a:noFill/>
        </p:spPr>
        <p:txBody>
          <a:bodyPr wrap="none" rtlCol="0">
            <a:spAutoFit/>
          </a:bodyPr>
          <a:lstStyle/>
          <a:p>
            <a:r>
              <a:rPr lang="en-US" dirty="0"/>
              <a:t>  </a:t>
            </a:r>
          </a:p>
        </p:txBody>
      </p:sp>
      <p:sp>
        <p:nvSpPr>
          <p:cNvPr id="2" name="TextBox 1">
            <a:extLst>
              <a:ext uri="{FF2B5EF4-FFF2-40B4-BE49-F238E27FC236}">
                <a16:creationId xmlns:a16="http://schemas.microsoft.com/office/drawing/2014/main" id="{CA43A772-DDB6-2F2C-30F8-413274CB306D}"/>
              </a:ext>
            </a:extLst>
          </p:cNvPr>
          <p:cNvSpPr txBox="1"/>
          <p:nvPr/>
        </p:nvSpPr>
        <p:spPr>
          <a:xfrm>
            <a:off x="135440" y="1133638"/>
            <a:ext cx="8917120" cy="5586145"/>
          </a:xfrm>
          <a:prstGeom prst="rect">
            <a:avLst/>
          </a:prstGeom>
          <a:noFill/>
          <a:ln>
            <a:solidFill>
              <a:srgbClr val="002060"/>
            </a:solidFill>
          </a:ln>
        </p:spPr>
        <p:txBody>
          <a:bodyPr wrap="square" rtlCol="0">
            <a:spAutoFit/>
          </a:bodyPr>
          <a:lstStyle/>
          <a:p>
            <a:r>
              <a:rPr lang="en-US" sz="1700" b="1" dirty="0"/>
              <a:t>2022: </a:t>
            </a:r>
          </a:p>
          <a:p>
            <a:pPr marL="285750" indent="-285750">
              <a:buFont typeface="Arial" panose="020B0604020202020204" pitchFamily="34" charset="0"/>
              <a:buChar char="•"/>
            </a:pPr>
            <a:r>
              <a:rPr lang="en-US" sz="1700" dirty="0"/>
              <a:t>ODVS Advisory Committee; was made aware, and every meeting since has been discussed</a:t>
            </a:r>
          </a:p>
          <a:p>
            <a:pPr marL="285750" indent="-285750">
              <a:buFont typeface="Arial" panose="020B0604020202020204" pitchFamily="34" charset="0"/>
              <a:buChar char="•"/>
            </a:pPr>
            <a:r>
              <a:rPr lang="en-US" sz="1700" dirty="0"/>
              <a:t>Advised veterans organizations to send letter and make a priority</a:t>
            </a:r>
          </a:p>
          <a:p>
            <a:pPr marL="285750" indent="-285750">
              <a:buFont typeface="Arial" panose="020B0604020202020204" pitchFamily="34" charset="0"/>
              <a:buChar char="•"/>
            </a:pPr>
            <a:r>
              <a:rPr lang="en-US" sz="1700" dirty="0"/>
              <a:t>Letters sent form OSACVSO/OSACVSC to governors' office</a:t>
            </a:r>
          </a:p>
          <a:p>
            <a:r>
              <a:rPr lang="en-US" sz="1700" b="1" dirty="0"/>
              <a:t>2023: </a:t>
            </a:r>
          </a:p>
          <a:p>
            <a:pPr marL="285750" indent="-285750">
              <a:buFont typeface="Arial" panose="020B0604020202020204" pitchFamily="34" charset="0"/>
              <a:buChar char="•"/>
            </a:pPr>
            <a:r>
              <a:rPr lang="en-US" sz="1700" dirty="0"/>
              <a:t>State agendas silent </a:t>
            </a:r>
          </a:p>
          <a:p>
            <a:r>
              <a:rPr lang="en-US" sz="1700" b="1" dirty="0"/>
              <a:t>2024: </a:t>
            </a:r>
          </a:p>
          <a:p>
            <a:pPr marL="285750" indent="-285750">
              <a:buFont typeface="Arial" panose="020B0604020202020204" pitchFamily="34" charset="0"/>
              <a:buChar char="•"/>
            </a:pPr>
            <a:r>
              <a:rPr lang="en-US" sz="1700" dirty="0"/>
              <a:t>Informed Advisory Committee that they needed to push this through their organizations</a:t>
            </a:r>
          </a:p>
          <a:p>
            <a:pPr marL="285750" indent="-285750">
              <a:buFont typeface="Arial" panose="020B0604020202020204" pitchFamily="34" charset="0"/>
              <a:buChar char="•"/>
            </a:pPr>
            <a:r>
              <a:rPr lang="en-US" sz="1700" dirty="0"/>
              <a:t> State agendas silent </a:t>
            </a:r>
          </a:p>
          <a:p>
            <a:r>
              <a:rPr lang="en-US" sz="1700" b="1" dirty="0"/>
              <a:t>2025:</a:t>
            </a:r>
          </a:p>
          <a:p>
            <a:pPr marL="285750" indent="-285750">
              <a:buFont typeface="Arial" panose="020B0604020202020204" pitchFamily="34" charset="0"/>
              <a:buChar char="•"/>
            </a:pPr>
            <a:r>
              <a:rPr lang="en-US" sz="1700" dirty="0"/>
              <a:t>…and the same in 2025</a:t>
            </a:r>
          </a:p>
          <a:p>
            <a:pPr marL="285750" indent="-285750">
              <a:buFont typeface="Arial" panose="020B0604020202020204" pitchFamily="34" charset="0"/>
              <a:buChar char="•"/>
            </a:pPr>
            <a:r>
              <a:rPr lang="en-US" sz="1700" b="1" dirty="0">
                <a:solidFill>
                  <a:srgbClr val="00B050"/>
                </a:solidFill>
              </a:rPr>
              <a:t>Briefed the Veterans Caucus &amp; Senator Terry Johnson; Omnibus Bill; required ODVS to conduct study on OVHs and submit by Sep 2026 – This is one of our opportunities!!</a:t>
            </a:r>
          </a:p>
          <a:p>
            <a:pPr marL="285750" indent="-285750">
              <a:buFont typeface="Arial" panose="020B0604020202020204" pitchFamily="34" charset="0"/>
              <a:buChar char="•"/>
            </a:pPr>
            <a:r>
              <a:rPr lang="en-US" sz="1700" dirty="0"/>
              <a:t>So here we are</a:t>
            </a:r>
          </a:p>
          <a:p>
            <a:pPr marL="285750" indent="-285750">
              <a:buFont typeface="Arial" panose="020B0604020202020204" pitchFamily="34" charset="0"/>
              <a:buChar char="•"/>
            </a:pPr>
            <a:r>
              <a:rPr lang="en-US" sz="1700" dirty="0"/>
              <a:t>We need to tell our state legislators that Ohio is better than this</a:t>
            </a:r>
          </a:p>
          <a:p>
            <a:r>
              <a:rPr lang="en-US" sz="1700" b="1" dirty="0"/>
              <a:t>Challenges:</a:t>
            </a:r>
          </a:p>
          <a:p>
            <a:pPr marL="285750" indent="-285750">
              <a:buFont typeface="Arial" panose="020B0604020202020204" pitchFamily="34" charset="0"/>
              <a:buChar char="•"/>
            </a:pPr>
            <a:r>
              <a:rPr lang="en-US" sz="1700" dirty="0"/>
              <a:t>Sandusky has empty beds</a:t>
            </a:r>
          </a:p>
          <a:p>
            <a:pPr marL="285750" indent="-285750">
              <a:buFont typeface="Arial" panose="020B0604020202020204" pitchFamily="34" charset="0"/>
              <a:buChar char="•"/>
            </a:pPr>
            <a:r>
              <a:rPr lang="en-US" sz="1700" dirty="0"/>
              <a:t>Lobbyist advocate for private nursing homes</a:t>
            </a:r>
          </a:p>
          <a:p>
            <a:pPr marL="285750" indent="-285750">
              <a:buFont typeface="Arial" panose="020B0604020202020204" pitchFamily="34" charset="0"/>
              <a:buChar char="•"/>
            </a:pPr>
            <a:r>
              <a:rPr lang="en-US" sz="1700" dirty="0"/>
              <a:t>Legislators have other priorities, even though they love veterans</a:t>
            </a:r>
          </a:p>
          <a:p>
            <a:r>
              <a:rPr lang="en-US" sz="1700" b="1" dirty="0"/>
              <a:t>Bottom line: </a:t>
            </a:r>
            <a:r>
              <a:rPr lang="en-US" sz="1700" i="1" dirty="0"/>
              <a:t>we need to tell them Ohio is better than this and we need newer veterans' home throughout the State of Ohio!</a:t>
            </a:r>
          </a:p>
        </p:txBody>
      </p:sp>
      <p:sp>
        <p:nvSpPr>
          <p:cNvPr id="5" name="Slide Number Placeholder 4">
            <a:extLst>
              <a:ext uri="{FF2B5EF4-FFF2-40B4-BE49-F238E27FC236}">
                <a16:creationId xmlns:a16="http://schemas.microsoft.com/office/drawing/2014/main" id="{8755CCE5-36DF-A93B-14D7-1E49C17D0EEB}"/>
              </a:ext>
            </a:extLst>
          </p:cNvPr>
          <p:cNvSpPr>
            <a:spLocks noGrp="1"/>
          </p:cNvSpPr>
          <p:nvPr>
            <p:ph type="sldNum" sz="quarter" idx="12"/>
          </p:nvPr>
        </p:nvSpPr>
        <p:spPr/>
        <p:txBody>
          <a:bodyPr/>
          <a:lstStyle/>
          <a:p>
            <a:fld id="{9C8648BA-5406-4574-96C0-BE213F2777EE}" type="slidenum">
              <a:rPr lang="en-US" smtClean="0"/>
              <a:t>8</a:t>
            </a:fld>
            <a:endParaRPr lang="en-US"/>
          </a:p>
        </p:txBody>
      </p:sp>
      <p:pic>
        <p:nvPicPr>
          <p:cNvPr id="7" name="Graphic 6" descr="Confused person outline">
            <a:extLst>
              <a:ext uri="{FF2B5EF4-FFF2-40B4-BE49-F238E27FC236}">
                <a16:creationId xmlns:a16="http://schemas.microsoft.com/office/drawing/2014/main" id="{54DFB8A3-805C-C339-961B-D28328F7F3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533" y="216987"/>
            <a:ext cx="914400" cy="857250"/>
          </a:xfrm>
          <a:prstGeom prst="rect">
            <a:avLst/>
          </a:prstGeom>
        </p:spPr>
      </p:pic>
    </p:spTree>
    <p:extLst>
      <p:ext uri="{BB962C8B-B14F-4D97-AF65-F5344CB8AC3E}">
        <p14:creationId xmlns:p14="http://schemas.microsoft.com/office/powerpoint/2010/main" val="6658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0077075-81D8-7AB5-E955-44AB6EBA6F11}"/>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6E9F0B1-E398-2A61-F211-16E8D06B9B5D}"/>
              </a:ext>
            </a:extLst>
          </p:cNvPr>
          <p:cNvSpPr/>
          <p:nvPr/>
        </p:nvSpPr>
        <p:spPr>
          <a:xfrm>
            <a:off x="447675" y="304800"/>
            <a:ext cx="8229600" cy="857250"/>
          </a:xfrm>
          <a:prstGeom prst="roundRect">
            <a:avLst/>
          </a:prstGeom>
          <a:solidFill>
            <a:schemeClr val="tx2">
              <a:lumMod val="10000"/>
              <a:lumOff val="9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ptos" panose="02110004020202020204"/>
                <a:ea typeface="+mn-ea"/>
                <a:cs typeface="+mn-cs"/>
              </a:rPr>
              <a:t>What you need to do…</a:t>
            </a:r>
          </a:p>
        </p:txBody>
      </p:sp>
      <p:pic>
        <p:nvPicPr>
          <p:cNvPr id="4" name="Picture 3">
            <a:extLst>
              <a:ext uri="{FF2B5EF4-FFF2-40B4-BE49-F238E27FC236}">
                <a16:creationId xmlns:a16="http://schemas.microsoft.com/office/drawing/2014/main" id="{64AF4099-BCCF-D80A-6F35-505511931975}"/>
              </a:ext>
            </a:extLst>
          </p:cNvPr>
          <p:cNvPicPr>
            <a:picLocks noChangeAspect="1"/>
          </p:cNvPicPr>
          <p:nvPr/>
        </p:nvPicPr>
        <p:blipFill>
          <a:blip r:embed="rId2"/>
          <a:stretch>
            <a:fillRect/>
          </a:stretch>
        </p:blipFill>
        <p:spPr>
          <a:xfrm>
            <a:off x="82341" y="207529"/>
            <a:ext cx="880777" cy="1108133"/>
          </a:xfrm>
          <a:prstGeom prst="rect">
            <a:avLst/>
          </a:prstGeom>
        </p:spPr>
      </p:pic>
      <p:sp>
        <p:nvSpPr>
          <p:cNvPr id="8" name="TextBox 7">
            <a:extLst>
              <a:ext uri="{FF2B5EF4-FFF2-40B4-BE49-F238E27FC236}">
                <a16:creationId xmlns:a16="http://schemas.microsoft.com/office/drawing/2014/main" id="{E24C2A27-F35E-0D34-0A36-8E9078D2CE9A}"/>
              </a:ext>
            </a:extLst>
          </p:cNvPr>
          <p:cNvSpPr txBox="1"/>
          <p:nvPr/>
        </p:nvSpPr>
        <p:spPr>
          <a:xfrm>
            <a:off x="638175" y="1962150"/>
            <a:ext cx="2776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2" name="TextBox 1">
            <a:extLst>
              <a:ext uri="{FF2B5EF4-FFF2-40B4-BE49-F238E27FC236}">
                <a16:creationId xmlns:a16="http://schemas.microsoft.com/office/drawing/2014/main" id="{1D5B2AA8-90CA-01CC-4F8E-F34C9E2300D0}"/>
              </a:ext>
            </a:extLst>
          </p:cNvPr>
          <p:cNvSpPr txBox="1"/>
          <p:nvPr/>
        </p:nvSpPr>
        <p:spPr>
          <a:xfrm>
            <a:off x="303513" y="5349984"/>
            <a:ext cx="8373762" cy="156966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ptos" panose="02110004020202020204"/>
                <a:ea typeface="+mn-ea"/>
                <a:cs typeface="+mn-cs"/>
              </a:rPr>
              <a:t>…and your organizations to tell our legislature in a very loud voice that Ohio is better than this.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1" dirty="0">
                <a:solidFill>
                  <a:srgbClr val="002060"/>
                </a:solidFill>
                <a:latin typeface="Aptos" panose="02110004020202020204"/>
              </a:rPr>
              <a:t>Building New Veterans Homes for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1" dirty="0">
                <a:solidFill>
                  <a:srgbClr val="002060"/>
                </a:solidFill>
                <a:latin typeface="Aptos" panose="02110004020202020204"/>
              </a:rPr>
              <a:t>Ohio’s VETERANS must start Now!</a:t>
            </a:r>
            <a:endParaRPr kumimoji="0" lang="en-US" sz="2400" b="0" i="1" u="none" strike="noStrike" kern="1200" cap="none" spc="0" normalizeH="0" baseline="0" noProof="0" dirty="0">
              <a:ln>
                <a:noFill/>
              </a:ln>
              <a:solidFill>
                <a:srgbClr val="002060"/>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CE608E72-E749-C0C2-1612-5A8763AD3E7D}"/>
              </a:ext>
            </a:extLst>
          </p:cNvPr>
          <p:cNvPicPr>
            <a:picLocks noChangeAspect="1"/>
          </p:cNvPicPr>
          <p:nvPr/>
        </p:nvPicPr>
        <p:blipFill>
          <a:blip r:embed="rId3"/>
          <a:srcRect l="20833" r="20833"/>
          <a:stretch>
            <a:fillRect/>
          </a:stretch>
        </p:blipFill>
        <p:spPr>
          <a:xfrm>
            <a:off x="2457449" y="1263339"/>
            <a:ext cx="4210050" cy="4089763"/>
          </a:xfrm>
          <a:prstGeom prst="rect">
            <a:avLst/>
          </a:prstGeom>
        </p:spPr>
      </p:pic>
      <p:sp>
        <p:nvSpPr>
          <p:cNvPr id="6" name="Slide Number Placeholder 5">
            <a:extLst>
              <a:ext uri="{FF2B5EF4-FFF2-40B4-BE49-F238E27FC236}">
                <a16:creationId xmlns:a16="http://schemas.microsoft.com/office/drawing/2014/main" id="{DABF9DEA-4525-BEB8-53AB-18DBB31303C5}"/>
              </a:ext>
            </a:extLst>
          </p:cNvPr>
          <p:cNvSpPr>
            <a:spLocks noGrp="1"/>
          </p:cNvSpPr>
          <p:nvPr>
            <p:ph type="sldNum" sz="quarter" idx="12"/>
          </p:nvPr>
        </p:nvSpPr>
        <p:spPr/>
        <p:txBody>
          <a:bodyPr/>
          <a:lstStyle/>
          <a:p>
            <a:fld id="{9C8648BA-5406-4574-96C0-BE213F2777EE}" type="slidenum">
              <a:rPr lang="en-US" smtClean="0"/>
              <a:t>9</a:t>
            </a:fld>
            <a:endParaRPr lang="en-US"/>
          </a:p>
        </p:txBody>
      </p:sp>
      <p:pic>
        <p:nvPicPr>
          <p:cNvPr id="9" name="Picture 8" descr="Qr code&#10;&#10;AI-generated content may be incorrect.">
            <a:extLst>
              <a:ext uri="{FF2B5EF4-FFF2-40B4-BE49-F238E27FC236}">
                <a16:creationId xmlns:a16="http://schemas.microsoft.com/office/drawing/2014/main" id="{44966590-9A29-EFA4-1627-D45229105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635" y="2017238"/>
            <a:ext cx="2743206" cy="2743206"/>
          </a:xfrm>
          <a:prstGeom prst="rect">
            <a:avLst/>
          </a:prstGeom>
        </p:spPr>
      </p:pic>
      <p:sp>
        <p:nvSpPr>
          <p:cNvPr id="10" name="TextBox 9">
            <a:extLst>
              <a:ext uri="{FF2B5EF4-FFF2-40B4-BE49-F238E27FC236}">
                <a16:creationId xmlns:a16="http://schemas.microsoft.com/office/drawing/2014/main" id="{388D0AC3-5BA6-28F4-DAEE-D661C53AFCF9}"/>
              </a:ext>
            </a:extLst>
          </p:cNvPr>
          <p:cNvSpPr txBox="1"/>
          <p:nvPr/>
        </p:nvSpPr>
        <p:spPr>
          <a:xfrm>
            <a:off x="82341" y="2577407"/>
            <a:ext cx="2375108" cy="1477328"/>
          </a:xfrm>
          <a:prstGeom prst="rect">
            <a:avLst/>
          </a:prstGeom>
          <a:noFill/>
        </p:spPr>
        <p:txBody>
          <a:bodyPr wrap="square" rtlCol="0">
            <a:spAutoFit/>
          </a:bodyPr>
          <a:lstStyle/>
          <a:p>
            <a:r>
              <a:rPr lang="en-US" dirty="0"/>
              <a:t>Use the QR code to the right to stay up to date on information.  We will share talking papers in the future </a:t>
            </a:r>
          </a:p>
        </p:txBody>
      </p:sp>
      <p:pic>
        <p:nvPicPr>
          <p:cNvPr id="11" name="Graphic 10" descr="Confused person with solid fill">
            <a:extLst>
              <a:ext uri="{FF2B5EF4-FFF2-40B4-BE49-F238E27FC236}">
                <a16:creationId xmlns:a16="http://schemas.microsoft.com/office/drawing/2014/main" id="{F828EDD1-AB07-4C58-5E84-F17A56116D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6152" y="332612"/>
            <a:ext cx="801623" cy="801623"/>
          </a:xfrm>
          <a:prstGeom prst="rect">
            <a:avLst/>
          </a:prstGeom>
        </p:spPr>
      </p:pic>
    </p:spTree>
    <p:extLst>
      <p:ext uri="{BB962C8B-B14F-4D97-AF65-F5344CB8AC3E}">
        <p14:creationId xmlns:p14="http://schemas.microsoft.com/office/powerpoint/2010/main" val="5639435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3135</TotalTime>
  <Words>1422</Words>
  <Application>Microsoft Office PowerPoint</Application>
  <PresentationFormat>On-screen Show (4:3)</PresentationFormat>
  <Paragraphs>152</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 Zackery</dc:creator>
  <cp:lastModifiedBy>Bramlish, Robert C.</cp:lastModifiedBy>
  <cp:revision>11</cp:revision>
  <cp:lastPrinted>2026-02-25T19:50:42Z</cp:lastPrinted>
  <dcterms:created xsi:type="dcterms:W3CDTF">2025-10-10T13:41:23Z</dcterms:created>
  <dcterms:modified xsi:type="dcterms:W3CDTF">2026-02-26T17:14:03Z</dcterms:modified>
</cp:coreProperties>
</file>