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54"/>
  </p:notesMasterIdLst>
  <p:sldIdLst>
    <p:sldId id="256" r:id="rId2"/>
    <p:sldId id="283" r:id="rId3"/>
    <p:sldId id="257" r:id="rId4"/>
    <p:sldId id="258" r:id="rId5"/>
    <p:sldId id="259" r:id="rId6"/>
    <p:sldId id="260" r:id="rId7"/>
    <p:sldId id="262" r:id="rId8"/>
    <p:sldId id="263" r:id="rId9"/>
    <p:sldId id="264" r:id="rId10"/>
    <p:sldId id="265" r:id="rId11"/>
    <p:sldId id="266" r:id="rId12"/>
    <p:sldId id="270" r:id="rId13"/>
    <p:sldId id="267" r:id="rId14"/>
    <p:sldId id="272" r:id="rId15"/>
    <p:sldId id="269" r:id="rId16"/>
    <p:sldId id="273" r:id="rId17"/>
    <p:sldId id="274" r:id="rId18"/>
    <p:sldId id="275" r:id="rId19"/>
    <p:sldId id="276" r:id="rId20"/>
    <p:sldId id="279" r:id="rId21"/>
    <p:sldId id="278" r:id="rId22"/>
    <p:sldId id="280" r:id="rId23"/>
    <p:sldId id="281" r:id="rId24"/>
    <p:sldId id="282" r:id="rId25"/>
    <p:sldId id="284" r:id="rId26"/>
    <p:sldId id="287" r:id="rId27"/>
    <p:sldId id="288" r:id="rId28"/>
    <p:sldId id="313" r:id="rId29"/>
    <p:sldId id="289" r:id="rId30"/>
    <p:sldId id="294" r:id="rId31"/>
    <p:sldId id="295" r:id="rId32"/>
    <p:sldId id="296" r:id="rId33"/>
    <p:sldId id="297" r:id="rId34"/>
    <p:sldId id="312" r:id="rId35"/>
    <p:sldId id="310" r:id="rId36"/>
    <p:sldId id="290" r:id="rId37"/>
    <p:sldId id="293" r:id="rId38"/>
    <p:sldId id="291" r:id="rId39"/>
    <p:sldId id="292" r:id="rId40"/>
    <p:sldId id="298" r:id="rId41"/>
    <p:sldId id="300" r:id="rId42"/>
    <p:sldId id="299" r:id="rId43"/>
    <p:sldId id="301" r:id="rId44"/>
    <p:sldId id="302" r:id="rId45"/>
    <p:sldId id="303" r:id="rId46"/>
    <p:sldId id="304" r:id="rId47"/>
    <p:sldId id="305" r:id="rId48"/>
    <p:sldId id="306" r:id="rId49"/>
    <p:sldId id="307" r:id="rId50"/>
    <p:sldId id="308" r:id="rId51"/>
    <p:sldId id="309" r:id="rId52"/>
    <p:sldId id="314" r:id="rId5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charset="0"/>
        <a:ea typeface="+mn-ea"/>
        <a:cs typeface="+mn-cs"/>
      </a:defRPr>
    </a:lvl1pPr>
    <a:lvl2pPr marL="457200" algn="l" rtl="0" eaLnBrk="0" fontAlgn="base" hangingPunct="0">
      <a:spcBef>
        <a:spcPct val="0"/>
      </a:spcBef>
      <a:spcAft>
        <a:spcPct val="0"/>
      </a:spcAft>
      <a:defRPr kern="1200">
        <a:solidFill>
          <a:schemeClr val="tx1"/>
        </a:solidFill>
        <a:latin typeface="Times New Roman" charset="0"/>
        <a:ea typeface="+mn-ea"/>
        <a:cs typeface="+mn-cs"/>
      </a:defRPr>
    </a:lvl2pPr>
    <a:lvl3pPr marL="914400" algn="l" rtl="0" eaLnBrk="0" fontAlgn="base" hangingPunct="0">
      <a:spcBef>
        <a:spcPct val="0"/>
      </a:spcBef>
      <a:spcAft>
        <a:spcPct val="0"/>
      </a:spcAft>
      <a:defRPr kern="1200">
        <a:solidFill>
          <a:schemeClr val="tx1"/>
        </a:solidFill>
        <a:latin typeface="Times New Roman" charset="0"/>
        <a:ea typeface="+mn-ea"/>
        <a:cs typeface="+mn-cs"/>
      </a:defRPr>
    </a:lvl3pPr>
    <a:lvl4pPr marL="1371600" algn="l" rtl="0" eaLnBrk="0" fontAlgn="base" hangingPunct="0">
      <a:spcBef>
        <a:spcPct val="0"/>
      </a:spcBef>
      <a:spcAft>
        <a:spcPct val="0"/>
      </a:spcAft>
      <a:defRPr kern="1200">
        <a:solidFill>
          <a:schemeClr val="tx1"/>
        </a:solidFill>
        <a:latin typeface="Times New Roman" charset="0"/>
        <a:ea typeface="+mn-ea"/>
        <a:cs typeface="+mn-cs"/>
      </a:defRPr>
    </a:lvl4pPr>
    <a:lvl5pPr marL="1828800" algn="l" rtl="0" eaLnBrk="0" fontAlgn="base" hangingPunct="0">
      <a:spcBef>
        <a:spcPct val="0"/>
      </a:spcBef>
      <a:spcAft>
        <a:spcPct val="0"/>
      </a:spcAft>
      <a:defRPr kern="1200">
        <a:solidFill>
          <a:schemeClr val="tx1"/>
        </a:solidFill>
        <a:latin typeface="Times New Roman" charset="0"/>
        <a:ea typeface="+mn-ea"/>
        <a:cs typeface="+mn-cs"/>
      </a:defRPr>
    </a:lvl5pPr>
    <a:lvl6pPr marL="2286000" algn="l" defTabSz="914400" rtl="0" eaLnBrk="1" latinLnBrk="0" hangingPunct="1">
      <a:defRPr kern="1200">
        <a:solidFill>
          <a:schemeClr val="tx1"/>
        </a:solidFill>
        <a:latin typeface="Times New Roman" charset="0"/>
        <a:ea typeface="+mn-ea"/>
        <a:cs typeface="+mn-cs"/>
      </a:defRPr>
    </a:lvl6pPr>
    <a:lvl7pPr marL="2743200" algn="l" defTabSz="914400" rtl="0" eaLnBrk="1" latinLnBrk="0" hangingPunct="1">
      <a:defRPr kern="1200">
        <a:solidFill>
          <a:schemeClr val="tx1"/>
        </a:solidFill>
        <a:latin typeface="Times New Roman" charset="0"/>
        <a:ea typeface="+mn-ea"/>
        <a:cs typeface="+mn-cs"/>
      </a:defRPr>
    </a:lvl7pPr>
    <a:lvl8pPr marL="3200400" algn="l" defTabSz="914400" rtl="0" eaLnBrk="1" latinLnBrk="0" hangingPunct="1">
      <a:defRPr kern="1200">
        <a:solidFill>
          <a:schemeClr val="tx1"/>
        </a:solidFill>
        <a:latin typeface="Times New Roman" charset="0"/>
        <a:ea typeface="+mn-ea"/>
        <a:cs typeface="+mn-cs"/>
      </a:defRPr>
    </a:lvl8pPr>
    <a:lvl9pPr marL="3657600" algn="l" defTabSz="914400" rtl="0" eaLnBrk="1" latinLnBrk="0" hangingPunct="1">
      <a:defRPr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47" autoAdjust="0"/>
    <p:restoredTop sz="94660"/>
  </p:normalViewPr>
  <p:slideViewPr>
    <p:cSldViewPr showGuides="1">
      <p:cViewPr varScale="1">
        <p:scale>
          <a:sx n="107" d="100"/>
          <a:sy n="107" d="100"/>
        </p:scale>
        <p:origin x="-17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4344E0-B57A-4A5C-877F-4C5081380557}" type="datetimeFigureOut">
              <a:rPr lang="en-US" smtClean="0"/>
              <a:t>1/26/2022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856CCE-A499-4C06-AA05-12FB51C82A88}" type="slidenum">
              <a:rPr lang="en-US" smtClean="0"/>
              <a:t>‹#›</a:t>
            </a:fld>
            <a:endParaRPr lang="en-US"/>
          </a:p>
        </p:txBody>
      </p:sp>
    </p:spTree>
    <p:extLst>
      <p:ext uri="{BB962C8B-B14F-4D97-AF65-F5344CB8AC3E}">
        <p14:creationId xmlns:p14="http://schemas.microsoft.com/office/powerpoint/2010/main" val="1857462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856CCE-A499-4C06-AA05-12FB51C82A88}" type="slidenum">
              <a:rPr lang="en-US" smtClean="0"/>
              <a:t>36</a:t>
            </a:fld>
            <a:endParaRPr lang="en-US"/>
          </a:p>
        </p:txBody>
      </p:sp>
    </p:spTree>
    <p:extLst>
      <p:ext uri="{BB962C8B-B14F-4D97-AF65-F5344CB8AC3E}">
        <p14:creationId xmlns:p14="http://schemas.microsoft.com/office/powerpoint/2010/main" val="329437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79625"/>
            <a:ext cx="7772400" cy="1555750"/>
          </a:xfrm>
        </p:spPr>
        <p:txBody>
          <a:bodyPr/>
          <a:lstStyle>
            <a:lvl1pPr>
              <a:defRPr sz="4400"/>
            </a:lvl1pPr>
          </a:lstStyle>
          <a:p>
            <a:pPr lvl="0"/>
            <a:r>
              <a:rPr lang="en-US" altLang="en-US" noProof="0" smtClean="0"/>
              <a:t>Click to edit Master title style</a:t>
            </a:r>
          </a:p>
        </p:txBody>
      </p:sp>
      <p:sp>
        <p:nvSpPr>
          <p:cNvPr id="2051" name="Rectangle 3"/>
          <p:cNvSpPr>
            <a:spLocks noGrp="1" noChangeArrowheads="1"/>
          </p:cNvSpPr>
          <p:nvPr>
            <p:ph type="subTitle" idx="1"/>
          </p:nvPr>
        </p:nvSpPr>
        <p:spPr>
          <a:xfrm>
            <a:off x="1371600" y="3810000"/>
            <a:ext cx="6400800" cy="1219200"/>
          </a:xfrm>
        </p:spPr>
        <p:txBody>
          <a:bodyPr/>
          <a:lstStyle>
            <a:lvl1pPr marL="0" indent="0" algn="ctr">
              <a:buFontTx/>
              <a:buNone/>
              <a:defRPr/>
            </a:lvl1pPr>
          </a:lstStyle>
          <a:p>
            <a:pPr lvl="0"/>
            <a:r>
              <a:rPr lang="en-US" altLang="en-US" noProof="0" smtClean="0"/>
              <a:t>Click to edit Master subtitle style</a:t>
            </a:r>
          </a:p>
        </p:txBody>
      </p:sp>
      <p:sp>
        <p:nvSpPr>
          <p:cNvPr id="2052" name="Rectangle 4"/>
          <p:cNvSpPr>
            <a:spLocks noGrp="1" noChangeArrowheads="1"/>
          </p:cNvSpPr>
          <p:nvPr>
            <p:ph type="dt" sz="half" idx="2"/>
          </p:nvPr>
        </p:nvSpPr>
        <p:spPr>
          <a:xfrm>
            <a:off x="1600200" y="6248400"/>
            <a:ext cx="1676400" cy="457200"/>
          </a:xfrm>
        </p:spPr>
        <p:txBody>
          <a:bodyPr/>
          <a:lstStyle>
            <a:lvl1pPr>
              <a:defRPr/>
            </a:lvl1pPr>
          </a:lstStyle>
          <a:p>
            <a:endParaRPr lang="en-US" altLang="en-US"/>
          </a:p>
        </p:txBody>
      </p:sp>
      <p:sp>
        <p:nvSpPr>
          <p:cNvPr id="2053" name="Rectangle 5"/>
          <p:cNvSpPr>
            <a:spLocks noGrp="1" noChangeArrowheads="1"/>
          </p:cNvSpPr>
          <p:nvPr>
            <p:ph type="ftr" sz="quarter" idx="3"/>
          </p:nvPr>
        </p:nvSpPr>
        <p:spPr>
          <a:xfrm>
            <a:off x="3429000" y="6248400"/>
            <a:ext cx="2362200" cy="457200"/>
          </a:xfrm>
        </p:spPr>
        <p:txBody>
          <a:bodyPr/>
          <a:lstStyle>
            <a:lvl1pPr>
              <a:defRPr/>
            </a:lvl1pPr>
          </a:lstStyle>
          <a:p>
            <a:endParaRPr lang="en-US" altLang="en-US"/>
          </a:p>
        </p:txBody>
      </p:sp>
      <p:sp>
        <p:nvSpPr>
          <p:cNvPr id="2054" name="Rectangle 6"/>
          <p:cNvSpPr>
            <a:spLocks noGrp="1" noChangeArrowheads="1"/>
          </p:cNvSpPr>
          <p:nvPr>
            <p:ph type="sldNum" sz="quarter" idx="4"/>
          </p:nvPr>
        </p:nvSpPr>
        <p:spPr>
          <a:xfrm>
            <a:off x="5943600" y="6248400"/>
            <a:ext cx="1905000" cy="457200"/>
          </a:xfrm>
        </p:spPr>
        <p:txBody>
          <a:bodyPr/>
          <a:lstStyle>
            <a:lvl1pPr>
              <a:defRPr/>
            </a:lvl1pPr>
          </a:lstStyle>
          <a:p>
            <a:fld id="{FB790391-CFD0-440D-8A56-5F25E44A5343}" type="slidenum">
              <a:rPr lang="en-US" altLang="en-US" smtClean="0"/>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82439E6-68D5-425E-ADC1-DD27B67FFBF5}" type="slidenum">
              <a:rPr lang="en-US" altLang="en-US" smtClean="0"/>
              <a:pPr/>
              <a:t>‹#›</a:t>
            </a:fld>
            <a:endParaRPr lang="en-US" altLang="en-US"/>
          </a:p>
        </p:txBody>
      </p:sp>
    </p:spTree>
    <p:extLst>
      <p:ext uri="{BB962C8B-B14F-4D97-AF65-F5344CB8AC3E}">
        <p14:creationId xmlns:p14="http://schemas.microsoft.com/office/powerpoint/2010/main" val="84877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06363"/>
            <a:ext cx="2000250"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106363"/>
            <a:ext cx="5848350"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2B6882-77A2-4A56-BEAF-3F761F126D99}" type="slidenum">
              <a:rPr lang="en-US" altLang="en-US" smtClean="0"/>
              <a:pPr/>
              <a:t>‹#›</a:t>
            </a:fld>
            <a:endParaRPr lang="en-US" altLang="en-US"/>
          </a:p>
        </p:txBody>
      </p:sp>
    </p:spTree>
    <p:extLst>
      <p:ext uri="{BB962C8B-B14F-4D97-AF65-F5344CB8AC3E}">
        <p14:creationId xmlns:p14="http://schemas.microsoft.com/office/powerpoint/2010/main" val="253476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E425291-EAE3-47B9-A9D0-E072EBEFBC60}" type="slidenum">
              <a:rPr lang="en-US" altLang="en-US" smtClean="0"/>
              <a:pPr/>
              <a:t>‹#›</a:t>
            </a:fld>
            <a:endParaRPr lang="en-US" altLang="en-US"/>
          </a:p>
        </p:txBody>
      </p:sp>
    </p:spTree>
    <p:extLst>
      <p:ext uri="{BB962C8B-B14F-4D97-AF65-F5344CB8AC3E}">
        <p14:creationId xmlns:p14="http://schemas.microsoft.com/office/powerpoint/2010/main" val="702694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61A38C2-C0AB-4FA3-A55C-E4CB8288740A}" type="slidenum">
              <a:rPr lang="en-US" altLang="en-US" smtClean="0"/>
              <a:pPr/>
              <a:t>‹#›</a:t>
            </a:fld>
            <a:endParaRPr lang="en-US" altLang="en-US"/>
          </a:p>
        </p:txBody>
      </p:sp>
    </p:spTree>
    <p:extLst>
      <p:ext uri="{BB962C8B-B14F-4D97-AF65-F5344CB8AC3E}">
        <p14:creationId xmlns:p14="http://schemas.microsoft.com/office/powerpoint/2010/main" val="342340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5240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17AA571-CF79-4CE2-9628-10BDDDA2DD1F}" type="slidenum">
              <a:rPr lang="en-US" altLang="en-US" smtClean="0"/>
              <a:pPr/>
              <a:t>‹#›</a:t>
            </a:fld>
            <a:endParaRPr lang="en-US" altLang="en-US"/>
          </a:p>
        </p:txBody>
      </p:sp>
    </p:spTree>
    <p:extLst>
      <p:ext uri="{BB962C8B-B14F-4D97-AF65-F5344CB8AC3E}">
        <p14:creationId xmlns:p14="http://schemas.microsoft.com/office/powerpoint/2010/main" val="401623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D63D59A-4119-4288-BB76-880B3A4A3A97}" type="slidenum">
              <a:rPr lang="en-US" altLang="en-US" smtClean="0"/>
              <a:pPr/>
              <a:t>‹#›</a:t>
            </a:fld>
            <a:endParaRPr lang="en-US" altLang="en-US"/>
          </a:p>
        </p:txBody>
      </p:sp>
    </p:spTree>
    <p:extLst>
      <p:ext uri="{BB962C8B-B14F-4D97-AF65-F5344CB8AC3E}">
        <p14:creationId xmlns:p14="http://schemas.microsoft.com/office/powerpoint/2010/main" val="1654007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18597344-01CE-4C6D-9A85-35379B602D3D}" type="slidenum">
              <a:rPr lang="en-US" altLang="en-US" smtClean="0"/>
              <a:pPr/>
              <a:t>‹#›</a:t>
            </a:fld>
            <a:endParaRPr lang="en-US" altLang="en-US"/>
          </a:p>
        </p:txBody>
      </p:sp>
    </p:spTree>
    <p:extLst>
      <p:ext uri="{BB962C8B-B14F-4D97-AF65-F5344CB8AC3E}">
        <p14:creationId xmlns:p14="http://schemas.microsoft.com/office/powerpoint/2010/main" val="185288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BEB5EF4-ACC3-439C-B5A8-78710C2A9383}" type="slidenum">
              <a:rPr lang="en-US" altLang="en-US" smtClean="0"/>
              <a:pPr/>
              <a:t>‹#›</a:t>
            </a:fld>
            <a:endParaRPr lang="en-US" altLang="en-US"/>
          </a:p>
        </p:txBody>
      </p:sp>
    </p:spTree>
    <p:extLst>
      <p:ext uri="{BB962C8B-B14F-4D97-AF65-F5344CB8AC3E}">
        <p14:creationId xmlns:p14="http://schemas.microsoft.com/office/powerpoint/2010/main" val="1194631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29402A-6FD9-48C1-A9C9-2CDBF7B23BAE}" type="slidenum">
              <a:rPr lang="en-US" altLang="en-US" smtClean="0"/>
              <a:pPr/>
              <a:t>‹#›</a:t>
            </a:fld>
            <a:endParaRPr lang="en-US" altLang="en-US"/>
          </a:p>
        </p:txBody>
      </p:sp>
    </p:spTree>
    <p:extLst>
      <p:ext uri="{BB962C8B-B14F-4D97-AF65-F5344CB8AC3E}">
        <p14:creationId xmlns:p14="http://schemas.microsoft.com/office/powerpoint/2010/main" val="2766205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9F40394-AC8B-440C-AD3C-3ABC92C5EDB5}" type="slidenum">
              <a:rPr lang="en-US" altLang="en-US" smtClean="0"/>
              <a:pPr/>
              <a:t>‹#›</a:t>
            </a:fld>
            <a:endParaRPr lang="en-US" altLang="en-US"/>
          </a:p>
        </p:txBody>
      </p:sp>
    </p:spTree>
    <p:extLst>
      <p:ext uri="{BB962C8B-B14F-4D97-AF65-F5344CB8AC3E}">
        <p14:creationId xmlns:p14="http://schemas.microsoft.com/office/powerpoint/2010/main" val="75987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100000">
              <a:schemeClr val="bg1">
                <a:shade val="30000"/>
                <a:satMod val="2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106363"/>
            <a:ext cx="8001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33400" y="1524000"/>
            <a:ext cx="80010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2209800" y="62484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9" name="Rectangle 5"/>
          <p:cNvSpPr>
            <a:spLocks noGrp="1" noChangeArrowheads="1"/>
          </p:cNvSpPr>
          <p:nvPr>
            <p:ph type="ftr" sz="quarter" idx="3"/>
          </p:nvPr>
        </p:nvSpPr>
        <p:spPr bwMode="auto">
          <a:xfrm>
            <a:off x="3962400" y="6248400"/>
            <a:ext cx="2514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30" name="Rectangle 6"/>
          <p:cNvSpPr>
            <a:spLocks noGrp="1" noChangeArrowheads="1"/>
          </p:cNvSpPr>
          <p:nvPr>
            <p:ph type="sldNum" sz="quarter" idx="4"/>
          </p:nvPr>
        </p:nvSpPr>
        <p:spPr bwMode="auto">
          <a:xfrm>
            <a:off x="66294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0C1D8F9C-14C5-49AF-9074-E4C8BB31E892}" type="slidenum">
              <a:rPr lang="en-US" altLang="en-US" smtClean="0"/>
              <a:pPr/>
              <a:t>‹#›</a:t>
            </a:fld>
            <a:endParaRPr lang="en-US" altLang="en-US"/>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1" fontAlgn="base" hangingPunct="1">
        <a:spcBef>
          <a:spcPct val="0"/>
        </a:spcBef>
        <a:spcAft>
          <a:spcPct val="0"/>
        </a:spcAft>
        <a:defRPr sz="4000">
          <a:solidFill>
            <a:schemeClr val="tx2"/>
          </a:solidFill>
          <a:latin typeface="+mj-lt"/>
          <a:ea typeface="+mj-ea"/>
          <a:cs typeface="+mj-cs"/>
        </a:defRPr>
      </a:lvl1pPr>
      <a:lvl2pPr algn="ctr" rtl="0" eaLnBrk="1" fontAlgn="base" hangingPunct="1">
        <a:spcBef>
          <a:spcPct val="0"/>
        </a:spcBef>
        <a:spcAft>
          <a:spcPct val="0"/>
        </a:spcAft>
        <a:defRPr sz="4000">
          <a:solidFill>
            <a:schemeClr val="tx2"/>
          </a:solidFill>
          <a:latin typeface="Arial Black" pitchFamily="34" charset="0"/>
        </a:defRPr>
      </a:lvl2pPr>
      <a:lvl3pPr algn="ctr" rtl="0" eaLnBrk="1" fontAlgn="base" hangingPunct="1">
        <a:spcBef>
          <a:spcPct val="0"/>
        </a:spcBef>
        <a:spcAft>
          <a:spcPct val="0"/>
        </a:spcAft>
        <a:defRPr sz="4000">
          <a:solidFill>
            <a:schemeClr val="tx2"/>
          </a:solidFill>
          <a:latin typeface="Arial Black" pitchFamily="34" charset="0"/>
        </a:defRPr>
      </a:lvl3pPr>
      <a:lvl4pPr algn="ctr" rtl="0" eaLnBrk="1" fontAlgn="base" hangingPunct="1">
        <a:spcBef>
          <a:spcPct val="0"/>
        </a:spcBef>
        <a:spcAft>
          <a:spcPct val="0"/>
        </a:spcAft>
        <a:defRPr sz="4000">
          <a:solidFill>
            <a:schemeClr val="tx2"/>
          </a:solidFill>
          <a:latin typeface="Arial Black" pitchFamily="34" charset="0"/>
        </a:defRPr>
      </a:lvl4pPr>
      <a:lvl5pPr algn="ctr" rtl="0" eaLnBrk="1" fontAlgn="base" hangingPunct="1">
        <a:spcBef>
          <a:spcPct val="0"/>
        </a:spcBef>
        <a:spcAft>
          <a:spcPct val="0"/>
        </a:spcAft>
        <a:defRPr sz="4000">
          <a:solidFill>
            <a:schemeClr val="tx2"/>
          </a:solidFill>
          <a:latin typeface="Arial Black" pitchFamily="34" charset="0"/>
        </a:defRPr>
      </a:lvl5pPr>
      <a:lvl6pPr marL="457200" algn="ctr" rtl="0" eaLnBrk="1" fontAlgn="base" hangingPunct="1">
        <a:spcBef>
          <a:spcPct val="0"/>
        </a:spcBef>
        <a:spcAft>
          <a:spcPct val="0"/>
        </a:spcAft>
        <a:defRPr sz="4000">
          <a:solidFill>
            <a:schemeClr val="tx2"/>
          </a:solidFill>
          <a:latin typeface="Arial Black" pitchFamily="34" charset="0"/>
        </a:defRPr>
      </a:lvl6pPr>
      <a:lvl7pPr marL="914400" algn="ctr" rtl="0" eaLnBrk="1" fontAlgn="base" hangingPunct="1">
        <a:spcBef>
          <a:spcPct val="0"/>
        </a:spcBef>
        <a:spcAft>
          <a:spcPct val="0"/>
        </a:spcAft>
        <a:defRPr sz="4000">
          <a:solidFill>
            <a:schemeClr val="tx2"/>
          </a:solidFill>
          <a:latin typeface="Arial Black" pitchFamily="34" charset="0"/>
        </a:defRPr>
      </a:lvl7pPr>
      <a:lvl8pPr marL="1371600" algn="ctr" rtl="0" eaLnBrk="1" fontAlgn="base" hangingPunct="1">
        <a:spcBef>
          <a:spcPct val="0"/>
        </a:spcBef>
        <a:spcAft>
          <a:spcPct val="0"/>
        </a:spcAft>
        <a:defRPr sz="4000">
          <a:solidFill>
            <a:schemeClr val="tx2"/>
          </a:solidFill>
          <a:latin typeface="Arial Black" pitchFamily="34" charset="0"/>
        </a:defRPr>
      </a:lvl8pPr>
      <a:lvl9pPr marL="1828800" algn="ctr" rtl="0" eaLnBrk="1" fontAlgn="base" hangingPunct="1">
        <a:spcBef>
          <a:spcPct val="0"/>
        </a:spcBef>
        <a:spcAft>
          <a:spcPct val="0"/>
        </a:spcAft>
        <a:defRPr sz="4000">
          <a:solidFill>
            <a:schemeClr val="tx2"/>
          </a:solidFill>
          <a:latin typeface="Arial Black"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648200"/>
            <a:ext cx="7772400" cy="1905000"/>
          </a:xfrm>
        </p:spPr>
        <p:txBody>
          <a:bodyPr/>
          <a:lstStyle/>
          <a:p>
            <a:r>
              <a:rPr lang="en-US" dirty="0" smtClean="0"/>
              <a:t>Dept. of Ohio</a:t>
            </a:r>
            <a:br>
              <a:rPr lang="en-US" dirty="0" smtClean="0"/>
            </a:br>
            <a:r>
              <a:rPr lang="en-US" dirty="0" smtClean="0"/>
              <a:t>Disciplinary Training</a:t>
            </a:r>
            <a:br>
              <a:rPr lang="en-US" dirty="0" smtClean="0"/>
            </a:br>
            <a:r>
              <a:rPr lang="en-US" dirty="0" smtClean="0">
                <a:effectLst>
                  <a:outerShdw blurRad="38100" dist="38100" dir="2700000" algn="tl">
                    <a:srgbClr val="000000">
                      <a:alpha val="43137"/>
                    </a:srgbClr>
                  </a:outerShdw>
                </a:effectLst>
              </a:rPr>
              <a:t>Part I - II</a:t>
            </a:r>
            <a:endParaRPr lang="en-US"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00300" y="76200"/>
            <a:ext cx="4343400" cy="4343400"/>
          </a:xfrm>
          <a:prstGeom prst="rect">
            <a:avLst/>
          </a:prstGeom>
          <a:effectLst>
            <a:glow rad="63500">
              <a:srgbClr val="FFC000">
                <a:alpha val="40000"/>
              </a:srgbClr>
            </a:glow>
          </a:effectLst>
        </p:spPr>
      </p:pic>
    </p:spTree>
    <p:extLst>
      <p:ext uri="{BB962C8B-B14F-4D97-AF65-F5344CB8AC3E}">
        <p14:creationId xmlns:p14="http://schemas.microsoft.com/office/powerpoint/2010/main" val="129699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609600"/>
            <a:ext cx="7467600" cy="5447645"/>
          </a:xfrm>
          <a:prstGeom prst="rect">
            <a:avLst/>
          </a:prstGeom>
          <a:noFill/>
        </p:spPr>
        <p:txBody>
          <a:bodyPr wrap="square" rtlCol="0">
            <a:spAutoFit/>
          </a:bodyPr>
          <a:lstStyle/>
          <a:p>
            <a:pPr algn="ctr"/>
            <a:r>
              <a:rPr lang="en-US" sz="4000" dirty="0">
                <a:latin typeface="+mn-lt"/>
              </a:rPr>
              <a:t>3</a:t>
            </a:r>
            <a:r>
              <a:rPr lang="en-US" sz="2800" dirty="0">
                <a:latin typeface="+mn-lt"/>
              </a:rPr>
              <a:t>. </a:t>
            </a:r>
            <a:endParaRPr lang="en-US" sz="2800" dirty="0" smtClean="0">
              <a:latin typeface="+mn-lt"/>
            </a:endParaRPr>
          </a:p>
          <a:p>
            <a:pPr algn="ctr"/>
            <a:r>
              <a:rPr lang="en-US" sz="2800" b="1" dirty="0" smtClean="0">
                <a:latin typeface="+mn-lt"/>
              </a:rPr>
              <a:t>Who </a:t>
            </a:r>
            <a:r>
              <a:rPr lang="en-US" sz="2800" b="1" dirty="0">
                <a:latin typeface="+mn-lt"/>
              </a:rPr>
              <a:t>receives and hears (</a:t>
            </a:r>
            <a:r>
              <a:rPr lang="en-US" sz="2800" b="1" dirty="0" smtClean="0">
                <a:latin typeface="+mn-lt"/>
              </a:rPr>
              <a:t>handles) the </a:t>
            </a:r>
            <a:r>
              <a:rPr lang="en-US" sz="2800" b="1" dirty="0">
                <a:latin typeface="+mn-lt"/>
              </a:rPr>
              <a:t>violation.</a:t>
            </a:r>
            <a:endParaRPr lang="en-US" sz="2800" dirty="0">
              <a:latin typeface="+mn-lt"/>
            </a:endParaRPr>
          </a:p>
          <a:p>
            <a:pPr algn="ctr"/>
            <a:endParaRPr lang="en-US" sz="2800" dirty="0" smtClean="0">
              <a:latin typeface="+mn-lt"/>
            </a:endParaRPr>
          </a:p>
          <a:p>
            <a:pPr algn="ctr"/>
            <a:r>
              <a:rPr lang="en-US" sz="2800" dirty="0" smtClean="0">
                <a:latin typeface="+mn-lt"/>
              </a:rPr>
              <a:t>a</a:t>
            </a:r>
            <a:r>
              <a:rPr lang="en-US" sz="2800" dirty="0">
                <a:latin typeface="+mn-lt"/>
              </a:rPr>
              <a:t>) The Chairman of the board of Trustees receives </a:t>
            </a:r>
            <a:r>
              <a:rPr lang="en-US" sz="2800" dirty="0" smtClean="0">
                <a:latin typeface="+mn-lt"/>
              </a:rPr>
              <a:t>written </a:t>
            </a:r>
            <a:r>
              <a:rPr lang="en-US" sz="2800" dirty="0">
                <a:latin typeface="+mn-lt"/>
              </a:rPr>
              <a:t>canteen </a:t>
            </a:r>
            <a:r>
              <a:rPr lang="en-US" sz="2800" dirty="0" smtClean="0">
                <a:latin typeface="+mn-lt"/>
              </a:rPr>
              <a:t>violations. </a:t>
            </a:r>
            <a:r>
              <a:rPr lang="en-US" sz="2800" dirty="0">
                <a:latin typeface="+mn-lt"/>
              </a:rPr>
              <a:t>The </a:t>
            </a:r>
            <a:r>
              <a:rPr lang="en-US" sz="2800" dirty="0" smtClean="0">
                <a:latin typeface="+mn-lt"/>
              </a:rPr>
              <a:t>violations are </a:t>
            </a:r>
            <a:r>
              <a:rPr lang="en-US" sz="2800" dirty="0">
                <a:latin typeface="+mn-lt"/>
              </a:rPr>
              <a:t>heard by the post 3 member </a:t>
            </a:r>
            <a:r>
              <a:rPr lang="en-US" sz="2800" dirty="0" smtClean="0">
                <a:latin typeface="+mn-lt"/>
              </a:rPr>
              <a:t>disciplinary panel</a:t>
            </a:r>
            <a:r>
              <a:rPr lang="en-US" sz="2800" dirty="0">
                <a:latin typeface="+mn-lt"/>
              </a:rPr>
              <a:t>.</a:t>
            </a:r>
          </a:p>
          <a:p>
            <a:pPr algn="ctr"/>
            <a:endParaRPr lang="en-US" sz="2800" dirty="0" smtClean="0">
              <a:latin typeface="+mn-lt"/>
            </a:endParaRPr>
          </a:p>
          <a:p>
            <a:pPr algn="ctr"/>
            <a:r>
              <a:rPr lang="en-US" sz="2800" dirty="0" smtClean="0">
                <a:latin typeface="+mn-lt"/>
              </a:rPr>
              <a:t>b</a:t>
            </a:r>
            <a:r>
              <a:rPr lang="en-US" sz="2800" dirty="0">
                <a:latin typeface="+mn-lt"/>
              </a:rPr>
              <a:t>) The post Commander receives </a:t>
            </a:r>
            <a:r>
              <a:rPr lang="en-US" sz="2800" dirty="0" smtClean="0">
                <a:latin typeface="+mn-lt"/>
              </a:rPr>
              <a:t> </a:t>
            </a:r>
            <a:r>
              <a:rPr lang="en-US" sz="2800" dirty="0">
                <a:latin typeface="+mn-lt"/>
              </a:rPr>
              <a:t>written post </a:t>
            </a:r>
            <a:r>
              <a:rPr lang="en-US" sz="2800" dirty="0" smtClean="0">
                <a:latin typeface="+mn-lt"/>
              </a:rPr>
              <a:t>violations. </a:t>
            </a:r>
            <a:r>
              <a:rPr lang="en-US" sz="2800" dirty="0">
                <a:latin typeface="+mn-lt"/>
              </a:rPr>
              <a:t>The </a:t>
            </a:r>
            <a:r>
              <a:rPr lang="en-US" sz="2800" dirty="0" smtClean="0">
                <a:latin typeface="+mn-lt"/>
              </a:rPr>
              <a:t>violations are </a:t>
            </a:r>
            <a:r>
              <a:rPr lang="en-US" sz="2800" dirty="0">
                <a:latin typeface="+mn-lt"/>
              </a:rPr>
              <a:t>heard by the post Eboard.</a:t>
            </a:r>
          </a:p>
        </p:txBody>
      </p:sp>
    </p:spTree>
    <p:extLst>
      <p:ext uri="{BB962C8B-B14F-4D97-AF65-F5344CB8AC3E}">
        <p14:creationId xmlns:p14="http://schemas.microsoft.com/office/powerpoint/2010/main" val="159390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7924800" cy="6617196"/>
          </a:xfrm>
          <a:prstGeom prst="rect">
            <a:avLst/>
          </a:prstGeom>
          <a:noFill/>
        </p:spPr>
        <p:txBody>
          <a:bodyPr wrap="square" rtlCol="0">
            <a:spAutoFit/>
          </a:bodyPr>
          <a:lstStyle/>
          <a:p>
            <a:pPr algn="ctr"/>
            <a:r>
              <a:rPr lang="en-US" sz="4000" dirty="0">
                <a:latin typeface="+mn-lt"/>
              </a:rPr>
              <a:t>4</a:t>
            </a:r>
            <a:r>
              <a:rPr lang="en-US" sz="2400" dirty="0">
                <a:latin typeface="+mn-lt"/>
              </a:rPr>
              <a:t>.</a:t>
            </a:r>
            <a:r>
              <a:rPr lang="en-US" sz="2400" b="1" dirty="0">
                <a:latin typeface="+mn-lt"/>
              </a:rPr>
              <a:t> </a:t>
            </a:r>
            <a:endParaRPr lang="en-US" sz="2400" b="1" dirty="0" smtClean="0">
              <a:latin typeface="+mn-lt"/>
            </a:endParaRPr>
          </a:p>
          <a:p>
            <a:pPr algn="ctr"/>
            <a:r>
              <a:rPr lang="en-US" sz="2400" b="1" dirty="0" smtClean="0">
                <a:latin typeface="+mn-lt"/>
              </a:rPr>
              <a:t>Who is the 3 member panel and what is their purpose?</a:t>
            </a:r>
            <a:endParaRPr lang="en-US" sz="2400" dirty="0">
              <a:latin typeface="+mn-lt"/>
            </a:endParaRPr>
          </a:p>
          <a:p>
            <a:pPr algn="ctr"/>
            <a:endParaRPr lang="en-US" sz="2400" dirty="0" smtClean="0">
              <a:latin typeface="+mn-lt"/>
            </a:endParaRPr>
          </a:p>
          <a:p>
            <a:pPr algn="ctr"/>
            <a:r>
              <a:rPr lang="en-US" sz="2400" dirty="0" smtClean="0">
                <a:latin typeface="+mn-lt"/>
              </a:rPr>
              <a:t>The panel is selected </a:t>
            </a:r>
            <a:r>
              <a:rPr lang="en-US" sz="2400" dirty="0">
                <a:latin typeface="+mn-lt"/>
              </a:rPr>
              <a:t>by the BOT at its first meeting after elections. They may hold the position for 1 year or as long as the BOT wishes. </a:t>
            </a:r>
            <a:endParaRPr lang="en-US" sz="2400" dirty="0" smtClean="0">
              <a:latin typeface="+mn-lt"/>
            </a:endParaRPr>
          </a:p>
          <a:p>
            <a:pPr algn="ctr"/>
            <a:endParaRPr lang="en-US" sz="2400" dirty="0">
              <a:latin typeface="+mn-lt"/>
            </a:endParaRPr>
          </a:p>
          <a:p>
            <a:pPr algn="ctr"/>
            <a:r>
              <a:rPr lang="en-US" sz="2400" dirty="0">
                <a:latin typeface="+mn-lt"/>
              </a:rPr>
              <a:t>The panel is made up of three post members </a:t>
            </a:r>
            <a:r>
              <a:rPr lang="en-US" sz="2400" dirty="0" smtClean="0">
                <a:latin typeface="+mn-lt"/>
              </a:rPr>
              <a:t>(should not be </a:t>
            </a:r>
            <a:r>
              <a:rPr lang="en-US" sz="2400" dirty="0">
                <a:latin typeface="+mn-lt"/>
              </a:rPr>
              <a:t>officers) that are in good standing and of high morals.</a:t>
            </a:r>
          </a:p>
          <a:p>
            <a:pPr algn="ctr"/>
            <a:endParaRPr lang="en-US" sz="2400" dirty="0" smtClean="0">
              <a:latin typeface="+mn-lt"/>
            </a:endParaRPr>
          </a:p>
          <a:p>
            <a:pPr algn="ctr"/>
            <a:r>
              <a:rPr lang="en-US" sz="2400" dirty="0" smtClean="0">
                <a:latin typeface="+mn-lt"/>
              </a:rPr>
              <a:t>They hear </a:t>
            </a:r>
            <a:r>
              <a:rPr lang="en-US" sz="2400" u="sng" dirty="0" smtClean="0">
                <a:latin typeface="+mn-lt"/>
              </a:rPr>
              <a:t>Canteen </a:t>
            </a:r>
            <a:r>
              <a:rPr lang="en-US" sz="2400" u="sng" dirty="0">
                <a:latin typeface="+mn-lt"/>
              </a:rPr>
              <a:t>violations only</a:t>
            </a:r>
            <a:r>
              <a:rPr lang="en-US" sz="2400" dirty="0">
                <a:latin typeface="+mn-lt"/>
              </a:rPr>
              <a:t>. (They do not hear post violations) They listen </a:t>
            </a:r>
            <a:r>
              <a:rPr lang="en-US" sz="2400" dirty="0" smtClean="0">
                <a:latin typeface="+mn-lt"/>
              </a:rPr>
              <a:t>to and read the evidence in the </a:t>
            </a:r>
            <a:r>
              <a:rPr lang="en-US" sz="2400" dirty="0">
                <a:latin typeface="+mn-lt"/>
              </a:rPr>
              <a:t>case and make a recommendation </a:t>
            </a:r>
            <a:r>
              <a:rPr lang="en-US" sz="2400" dirty="0" smtClean="0">
                <a:latin typeface="+mn-lt"/>
              </a:rPr>
              <a:t>for punishment or acquittal </a:t>
            </a:r>
            <a:r>
              <a:rPr lang="en-US" sz="2400" dirty="0">
                <a:latin typeface="+mn-lt"/>
              </a:rPr>
              <a:t>to the BOT.</a:t>
            </a:r>
          </a:p>
          <a:p>
            <a:pPr algn="ctr"/>
            <a:endParaRPr lang="en-US" sz="2400" dirty="0" smtClean="0">
              <a:latin typeface="+mn-lt"/>
            </a:endParaRPr>
          </a:p>
          <a:p>
            <a:pPr algn="ctr"/>
            <a:r>
              <a:rPr lang="en-US" sz="2400" dirty="0" smtClean="0">
                <a:latin typeface="+mn-lt"/>
              </a:rPr>
              <a:t> </a:t>
            </a:r>
            <a:endParaRPr lang="en-US" sz="2400" dirty="0">
              <a:latin typeface="+mn-lt"/>
            </a:endParaRPr>
          </a:p>
        </p:txBody>
      </p:sp>
    </p:spTree>
    <p:extLst>
      <p:ext uri="{BB962C8B-B14F-4D97-AF65-F5344CB8AC3E}">
        <p14:creationId xmlns:p14="http://schemas.microsoft.com/office/powerpoint/2010/main" val="250157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8305800" cy="3539430"/>
          </a:xfrm>
          <a:prstGeom prst="rect">
            <a:avLst/>
          </a:prstGeom>
          <a:noFill/>
        </p:spPr>
        <p:txBody>
          <a:bodyPr wrap="square" rtlCol="0">
            <a:spAutoFit/>
          </a:bodyPr>
          <a:lstStyle/>
          <a:p>
            <a:pPr algn="ctr"/>
            <a:r>
              <a:rPr lang="en-US" sz="3600" dirty="0"/>
              <a:t>5</a:t>
            </a:r>
            <a:r>
              <a:rPr lang="en-US" sz="3600" dirty="0" smtClean="0"/>
              <a:t>. </a:t>
            </a:r>
          </a:p>
          <a:p>
            <a:endParaRPr lang="en-US" sz="2800" dirty="0"/>
          </a:p>
          <a:p>
            <a:pPr algn="ctr"/>
            <a:r>
              <a:rPr lang="en-US" sz="3200" dirty="0" smtClean="0"/>
              <a:t>Every Member is entitled by the CBL to know the Identity of there accuser and to have a written copy of the Charges against them!</a:t>
            </a:r>
          </a:p>
          <a:p>
            <a:pPr algn="ctr"/>
            <a:endParaRPr lang="en-US" sz="3200" dirty="0"/>
          </a:p>
          <a:p>
            <a:pPr algn="ctr"/>
            <a:r>
              <a:rPr lang="en-US" sz="3200" dirty="0" smtClean="0">
                <a:solidFill>
                  <a:srgbClr val="FFFF00"/>
                </a:solidFill>
              </a:rPr>
              <a:t>Continue to Part I or Part II</a:t>
            </a:r>
            <a:endParaRPr lang="en-US" sz="3200" dirty="0">
              <a:solidFill>
                <a:srgbClr val="FFFF00"/>
              </a:solidFill>
            </a:endParaRPr>
          </a:p>
        </p:txBody>
      </p:sp>
    </p:spTree>
    <p:extLst>
      <p:ext uri="{BB962C8B-B14F-4D97-AF65-F5344CB8AC3E}">
        <p14:creationId xmlns:p14="http://schemas.microsoft.com/office/powerpoint/2010/main" val="312516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000"/>
                                        <p:tgtEl>
                                          <p:spTgt spid="2">
                                            <p:txEl>
                                              <p:pRg st="2" end="2"/>
                                            </p:txEl>
                                          </p:spTgt>
                                        </p:tgtEl>
                                      </p:cBhvr>
                                    </p:animEffect>
                                    <p:anim calcmode="lin" valueType="num">
                                      <p:cBhvr>
                                        <p:cTn id="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95400"/>
            <a:ext cx="7162800" cy="2862322"/>
          </a:xfrm>
          <a:prstGeom prst="rect">
            <a:avLst/>
          </a:prstGeom>
          <a:noFill/>
        </p:spPr>
        <p:txBody>
          <a:bodyPr wrap="square" lIns="91440" tIns="45720" rIns="91440" bIns="45720">
            <a:spAutoFit/>
          </a:bodyPr>
          <a:lstStyle/>
          <a:p>
            <a:pPr algn="ct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Part I</a:t>
            </a:r>
          </a:p>
          <a:p>
            <a:pPr algn="ctr"/>
            <a:r>
              <a:rPr lang="en-US" sz="72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Post Violations</a:t>
            </a:r>
          </a:p>
          <a:p>
            <a:pPr algn="ctr"/>
            <a:endParaRPr lang="en-US"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1203522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CBL’s  used</a:t>
            </a:r>
            <a:br>
              <a:rPr lang="en-US" dirty="0" smtClean="0"/>
            </a:br>
            <a:endParaRPr lang="en-US" dirty="0"/>
          </a:p>
        </p:txBody>
      </p:sp>
      <p:sp>
        <p:nvSpPr>
          <p:cNvPr id="7" name="Content Placeholder 6"/>
          <p:cNvSpPr>
            <a:spLocks noGrp="1"/>
          </p:cNvSpPr>
          <p:nvPr>
            <p:ph idx="1"/>
          </p:nvPr>
        </p:nvSpPr>
        <p:spPr>
          <a:xfrm>
            <a:off x="533400" y="1219200"/>
            <a:ext cx="8001000" cy="4800600"/>
          </a:xfrm>
        </p:spPr>
        <p:txBody>
          <a:bodyPr/>
          <a:lstStyle/>
          <a:p>
            <a:pPr algn="ctr"/>
            <a:endParaRPr lang="en-US" sz="3600" dirty="0" smtClean="0">
              <a:solidFill>
                <a:schemeClr val="tx1"/>
              </a:solidFill>
              <a:latin typeface="+mn-lt"/>
              <a:ea typeface="+mn-ea"/>
              <a:cs typeface="+mn-cs"/>
            </a:endParaRPr>
          </a:p>
          <a:p>
            <a:pPr algn="ctr"/>
            <a:r>
              <a:rPr lang="en-US" sz="3600" dirty="0" smtClean="0">
                <a:solidFill>
                  <a:schemeClr val="tx1"/>
                </a:solidFill>
                <a:latin typeface="+mn-lt"/>
                <a:ea typeface="+mn-ea"/>
                <a:cs typeface="+mn-cs"/>
              </a:rPr>
              <a:t>NCBL – Appendix B</a:t>
            </a:r>
            <a:r>
              <a:rPr lang="en-US" sz="2400" dirty="0" smtClean="0">
                <a:solidFill>
                  <a:schemeClr val="tx1"/>
                </a:solidFill>
                <a:latin typeface="+mn-lt"/>
                <a:ea typeface="+mn-ea"/>
                <a:cs typeface="+mn-cs"/>
              </a:rPr>
              <a:t>. </a:t>
            </a:r>
          </a:p>
          <a:p>
            <a:pPr algn="ctr"/>
            <a:r>
              <a:rPr lang="en-US" sz="2800" dirty="0" smtClean="0">
                <a:solidFill>
                  <a:srgbClr val="FFFF00"/>
                </a:solidFill>
              </a:rPr>
              <a:t>Step by Step guide to </a:t>
            </a:r>
            <a:r>
              <a:rPr lang="en-US" sz="2800" dirty="0">
                <a:solidFill>
                  <a:srgbClr val="FFFF00"/>
                </a:solidFill>
              </a:rPr>
              <a:t>s</a:t>
            </a:r>
            <a:r>
              <a:rPr lang="en-US" sz="2800" dirty="0" smtClean="0">
                <a:solidFill>
                  <a:srgbClr val="FFFF00"/>
                </a:solidFill>
              </a:rPr>
              <a:t>uspension or expulsion of a member</a:t>
            </a:r>
          </a:p>
          <a:p>
            <a:endParaRPr lang="en-US" sz="2400" dirty="0"/>
          </a:p>
          <a:p>
            <a:pPr algn="ctr"/>
            <a:r>
              <a:rPr lang="en-US" sz="3600" dirty="0" smtClean="0">
                <a:solidFill>
                  <a:schemeClr val="tx1"/>
                </a:solidFill>
                <a:latin typeface="+mn-lt"/>
                <a:ea typeface="+mn-ea"/>
                <a:cs typeface="+mn-cs"/>
              </a:rPr>
              <a:t>Dept. CBL Art. XX</a:t>
            </a:r>
          </a:p>
          <a:p>
            <a:pPr algn="ctr"/>
            <a:r>
              <a:rPr lang="en-US" sz="3600" dirty="0" smtClean="0"/>
              <a:t>UPCBL Art. XVIII, XX, XXII</a:t>
            </a:r>
            <a:endParaRPr lang="en-US" sz="3600" dirty="0" smtClean="0">
              <a:solidFill>
                <a:schemeClr val="tx1"/>
              </a:solidFill>
              <a:latin typeface="+mn-lt"/>
              <a:ea typeface="+mn-ea"/>
              <a:cs typeface="+mn-cs"/>
            </a:endParaRPr>
          </a:p>
          <a:p>
            <a:pPr algn="ctr"/>
            <a:endParaRPr lang="en-US" sz="2400" dirty="0" smtClean="0"/>
          </a:p>
          <a:p>
            <a:endParaRPr lang="en-US" sz="2400" dirty="0" smtClean="0">
              <a:solidFill>
                <a:schemeClr val="tx1"/>
              </a:solidFill>
              <a:latin typeface="+mn-lt"/>
              <a:ea typeface="+mn-ea"/>
              <a:cs typeface="+mn-cs"/>
            </a:endParaRPr>
          </a:p>
          <a:p>
            <a:endParaRPr lang="en-US" sz="2400" dirty="0"/>
          </a:p>
          <a:p>
            <a:endParaRPr lang="en-US" sz="2400" dirty="0" smtClean="0">
              <a:solidFill>
                <a:schemeClr val="tx1"/>
              </a:solidFill>
              <a:latin typeface="+mn-lt"/>
              <a:ea typeface="+mn-ea"/>
              <a:cs typeface="+mn-cs"/>
            </a:endParaRPr>
          </a:p>
          <a:p>
            <a:pPr marL="0" indent="0">
              <a:buNone/>
            </a:pPr>
            <a:r>
              <a:rPr lang="en-US" sz="2400" dirty="0" smtClean="0"/>
              <a:t>	</a:t>
            </a:r>
            <a:endParaRPr lang="en-US" sz="2400" dirty="0"/>
          </a:p>
        </p:txBody>
      </p:sp>
    </p:spTree>
    <p:extLst>
      <p:ext uri="{BB962C8B-B14F-4D97-AF65-F5344CB8AC3E}">
        <p14:creationId xmlns:p14="http://schemas.microsoft.com/office/powerpoint/2010/main" val="141779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1311275"/>
          </a:xfrm>
        </p:spPr>
        <p:txBody>
          <a:bodyPr/>
          <a:lstStyle/>
          <a:p>
            <a:r>
              <a:rPr lang="en-US" dirty="0"/>
              <a:t>P</a:t>
            </a:r>
            <a:r>
              <a:rPr lang="en-US" dirty="0" smtClean="0"/>
              <a:t>reliminary</a:t>
            </a:r>
            <a:endParaRPr lang="en-US" dirty="0"/>
          </a:p>
        </p:txBody>
      </p:sp>
      <p:sp>
        <p:nvSpPr>
          <p:cNvPr id="3" name="Content Placeholder 2"/>
          <p:cNvSpPr>
            <a:spLocks noGrp="1"/>
          </p:cNvSpPr>
          <p:nvPr>
            <p:ph idx="1"/>
          </p:nvPr>
        </p:nvSpPr>
        <p:spPr>
          <a:xfrm>
            <a:off x="533400" y="1066800"/>
            <a:ext cx="8001000" cy="5257800"/>
          </a:xfrm>
        </p:spPr>
        <p:txBody>
          <a:bodyPr/>
          <a:lstStyle/>
          <a:p>
            <a:r>
              <a:rPr lang="en-US" sz="2400" dirty="0" smtClean="0"/>
              <a:t>Who Receives the charges – </a:t>
            </a:r>
          </a:p>
          <a:p>
            <a:r>
              <a:rPr lang="en-US" sz="2400" dirty="0">
                <a:solidFill>
                  <a:srgbClr val="FFFF00"/>
                </a:solidFill>
              </a:rPr>
              <a:t> </a:t>
            </a:r>
            <a:r>
              <a:rPr lang="en-US" sz="2400" dirty="0" smtClean="0">
                <a:solidFill>
                  <a:srgbClr val="FFFF00"/>
                </a:solidFill>
              </a:rPr>
              <a:t>   </a:t>
            </a:r>
            <a:r>
              <a:rPr lang="en-US" sz="2800" dirty="0" smtClean="0">
                <a:solidFill>
                  <a:srgbClr val="FFFF00"/>
                </a:solidFill>
              </a:rPr>
              <a:t>Post Commander</a:t>
            </a:r>
          </a:p>
          <a:p>
            <a:endParaRPr lang="en-US" sz="2400" dirty="0" smtClean="0"/>
          </a:p>
          <a:p>
            <a:r>
              <a:rPr lang="en-US" sz="2400" dirty="0" smtClean="0"/>
              <a:t>Who Hears the Charges – </a:t>
            </a:r>
          </a:p>
          <a:p>
            <a:r>
              <a:rPr lang="en-US" sz="2400" dirty="0" smtClean="0"/>
              <a:t>    </a:t>
            </a:r>
            <a:r>
              <a:rPr lang="en-US" sz="2400" dirty="0" smtClean="0">
                <a:solidFill>
                  <a:srgbClr val="FFFF00"/>
                </a:solidFill>
              </a:rPr>
              <a:t>Post Executive </a:t>
            </a:r>
            <a:r>
              <a:rPr lang="en-US" sz="2800" dirty="0" smtClean="0">
                <a:solidFill>
                  <a:srgbClr val="FFFF00"/>
                </a:solidFill>
              </a:rPr>
              <a:t>board</a:t>
            </a:r>
          </a:p>
          <a:p>
            <a:endParaRPr lang="en-US" sz="2400" dirty="0" smtClean="0"/>
          </a:p>
          <a:p>
            <a:r>
              <a:rPr lang="en-US" sz="2400" dirty="0" smtClean="0"/>
              <a:t>Who Prosecutes the Charges – </a:t>
            </a:r>
          </a:p>
          <a:p>
            <a:r>
              <a:rPr lang="en-US" sz="2400" dirty="0" smtClean="0"/>
              <a:t>    </a:t>
            </a:r>
            <a:r>
              <a:rPr lang="en-US" sz="2800" dirty="0" smtClean="0">
                <a:solidFill>
                  <a:srgbClr val="FFFF00"/>
                </a:solidFill>
              </a:rPr>
              <a:t>Post Judge Advocate</a:t>
            </a:r>
          </a:p>
          <a:p>
            <a:endParaRPr lang="en-US" sz="2400" dirty="0" smtClean="0"/>
          </a:p>
          <a:p>
            <a:r>
              <a:rPr lang="en-US" sz="2400" dirty="0" smtClean="0"/>
              <a:t>Hearing is held in closed session (executive Session)</a:t>
            </a:r>
          </a:p>
          <a:p>
            <a:r>
              <a:rPr lang="en-US" sz="2800" dirty="0" smtClean="0">
                <a:solidFill>
                  <a:srgbClr val="FFFF00"/>
                </a:solidFill>
              </a:rPr>
              <a:t>   NO spectators or Audience </a:t>
            </a:r>
          </a:p>
        </p:txBody>
      </p:sp>
    </p:spTree>
    <p:extLst>
      <p:ext uri="{BB962C8B-B14F-4D97-AF65-F5344CB8AC3E}">
        <p14:creationId xmlns:p14="http://schemas.microsoft.com/office/powerpoint/2010/main" val="3033125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anim calcmode="lin" valueType="num">
                                      <p:cBhvr additive="base">
                                        <p:cTn id="25"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Home\AppData\Local\Microsoft\Windows\INetCache\IE\1AL89IBX\Ole_Smoky_Moonshine_Original[5][1].jpg"/>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Effect>
                      <a14:brightnessContrast bright="-43000" contrast="-43000"/>
                    </a14:imgEffect>
                  </a14:imgLayer>
                </a14:imgProps>
              </a:ext>
              <a:ext uri="{28A0092B-C50C-407E-A947-70E740481C1C}">
                <a14:useLocalDpi xmlns:a14="http://schemas.microsoft.com/office/drawing/2010/main" val="0"/>
              </a:ext>
            </a:extLst>
          </a:blip>
          <a:srcRect/>
          <a:stretch>
            <a:fillRect/>
          </a:stretch>
        </p:blipFill>
        <p:spPr bwMode="auto">
          <a:xfrm>
            <a:off x="3190875" y="1123950"/>
            <a:ext cx="2762250" cy="4610100"/>
          </a:xfrm>
          <a:prstGeom prst="rect">
            <a:avLst/>
          </a:prstGeom>
          <a:noFill/>
          <a:effectLst>
            <a:glow rad="139700">
              <a:schemeClr val="accent6">
                <a:satMod val="175000"/>
                <a:alpha val="40000"/>
              </a:schemeClr>
            </a:glow>
            <a:softEdge rad="127000"/>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3400" y="106363"/>
            <a:ext cx="8001000" cy="884237"/>
          </a:xfrm>
        </p:spPr>
        <p:txBody>
          <a:bodyPr/>
          <a:lstStyle/>
          <a:p>
            <a:r>
              <a:rPr lang="en-US" dirty="0" smtClean="0"/>
              <a:t>Example violation</a:t>
            </a:r>
            <a:endParaRPr lang="en-US" dirty="0"/>
          </a:p>
        </p:txBody>
      </p:sp>
      <p:sp>
        <p:nvSpPr>
          <p:cNvPr id="3" name="Content Placeholder 2"/>
          <p:cNvSpPr>
            <a:spLocks noGrp="1"/>
          </p:cNvSpPr>
          <p:nvPr>
            <p:ph idx="1"/>
          </p:nvPr>
        </p:nvSpPr>
        <p:spPr>
          <a:xfrm>
            <a:off x="571500" y="914400"/>
            <a:ext cx="8001000" cy="5429250"/>
          </a:xfrm>
        </p:spPr>
        <p:txBody>
          <a:bodyPr/>
          <a:lstStyle/>
          <a:p>
            <a:pPr marL="0" indent="0" algn="ctr">
              <a:buNone/>
            </a:pPr>
            <a:r>
              <a:rPr lang="en-US" sz="2800" dirty="0" smtClean="0"/>
              <a:t>Member Smith is a life member and Vice Commander of the post</a:t>
            </a:r>
          </a:p>
          <a:p>
            <a:pPr marL="0" indent="0" algn="ctr">
              <a:buNone/>
            </a:pPr>
            <a:r>
              <a:rPr lang="en-US" sz="2800" dirty="0" smtClean="0"/>
              <a:t>One evening he takes and unauthorized Jar of Shine into the canteen, which is in violation of the posts standing rules art. 7 and possibly State liquor law and starts pouring shots for his friends and himself.</a:t>
            </a:r>
          </a:p>
          <a:p>
            <a:pPr marL="0" indent="0" algn="ctr">
              <a:buNone/>
            </a:pPr>
            <a:r>
              <a:rPr lang="en-US" sz="2800" dirty="0" smtClean="0"/>
              <a:t>He is asked to stop by the Bartender and refuses. He is then asked to leave for the evening by the bartender.. </a:t>
            </a:r>
            <a:r>
              <a:rPr lang="en-US" sz="2800" dirty="0" smtClean="0">
                <a:solidFill>
                  <a:srgbClr val="FFFF00"/>
                </a:solidFill>
              </a:rPr>
              <a:t>He complies</a:t>
            </a:r>
            <a:r>
              <a:rPr lang="en-US" sz="2800" dirty="0" smtClean="0"/>
              <a:t>.</a:t>
            </a:r>
          </a:p>
          <a:p>
            <a:pPr marL="0" indent="0" algn="ctr">
              <a:buNone/>
            </a:pPr>
            <a:r>
              <a:rPr lang="en-US" sz="2800" dirty="0" smtClean="0"/>
              <a:t>The next day he is written up by the Canteen Manager and charges are signed by a Trustee.</a:t>
            </a:r>
          </a:p>
        </p:txBody>
      </p:sp>
    </p:spTree>
    <p:extLst>
      <p:ext uri="{BB962C8B-B14F-4D97-AF65-F5344CB8AC3E}">
        <p14:creationId xmlns:p14="http://schemas.microsoft.com/office/powerpoint/2010/main" val="1981158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001000" cy="1311275"/>
          </a:xfrm>
        </p:spPr>
        <p:txBody>
          <a:bodyPr/>
          <a:lstStyle/>
          <a:p>
            <a:r>
              <a:rPr lang="en-US" dirty="0" smtClean="0">
                <a:solidFill>
                  <a:srgbClr val="FFFF00"/>
                </a:solidFill>
              </a:rPr>
              <a:t>Is this a Canteen violation or a post Violation?</a:t>
            </a:r>
            <a:endParaRPr lang="en-US" dirty="0">
              <a:solidFill>
                <a:srgbClr val="FFFF00"/>
              </a:solidFill>
            </a:endParaRPr>
          </a:p>
        </p:txBody>
      </p:sp>
      <p:sp>
        <p:nvSpPr>
          <p:cNvPr id="3" name="Content Placeholder 2"/>
          <p:cNvSpPr>
            <a:spLocks noGrp="1"/>
          </p:cNvSpPr>
          <p:nvPr>
            <p:ph idx="1"/>
          </p:nvPr>
        </p:nvSpPr>
        <p:spPr>
          <a:xfrm>
            <a:off x="533400" y="2667000"/>
            <a:ext cx="8001000" cy="3886200"/>
          </a:xfrm>
        </p:spPr>
        <p:txBody>
          <a:bodyPr/>
          <a:lstStyle/>
          <a:p>
            <a:pPr algn="ctr"/>
            <a:r>
              <a:rPr lang="en-US" sz="4800" dirty="0" smtClean="0">
                <a:solidFill>
                  <a:srgbClr val="FFC000"/>
                </a:solidFill>
              </a:rPr>
              <a:t>Post Violation </a:t>
            </a:r>
          </a:p>
          <a:p>
            <a:pPr algn="ctr"/>
            <a:r>
              <a:rPr lang="en-US" dirty="0" smtClean="0"/>
              <a:t>even though it happened in the canteen.</a:t>
            </a:r>
          </a:p>
          <a:p>
            <a:r>
              <a:rPr lang="en-US" dirty="0" smtClean="0"/>
              <a:t>He violated a post Standing Rule</a:t>
            </a:r>
          </a:p>
          <a:p>
            <a:r>
              <a:rPr lang="en-US" dirty="0" smtClean="0"/>
              <a:t>He was written up on a standard form.</a:t>
            </a:r>
          </a:p>
          <a:p>
            <a:r>
              <a:rPr lang="en-US" dirty="0" smtClean="0"/>
              <a:t>Charges signed by a Trustee. </a:t>
            </a:r>
          </a:p>
          <a:p>
            <a:r>
              <a:rPr lang="en-US" dirty="0" smtClean="0">
                <a:solidFill>
                  <a:srgbClr val="FFFF00"/>
                </a:solidFill>
              </a:rPr>
              <a:t>Who receives the charges?</a:t>
            </a:r>
            <a:endParaRPr lang="en-US" dirty="0">
              <a:solidFill>
                <a:srgbClr val="FFFF00"/>
              </a:solidFill>
            </a:endParaRPr>
          </a:p>
        </p:txBody>
      </p:sp>
      <p:pic>
        <p:nvPicPr>
          <p:cNvPr id="9219" name="Picture 3" descr="C:\Users\Home\AppData\Local\Microsoft\Windows\INetCache\IE\F8DC5PHJ\question-mark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52400"/>
            <a:ext cx="1627046" cy="1219200"/>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652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The Post Commander </a:t>
            </a:r>
            <a:r>
              <a:rPr lang="en-US" sz="2800" dirty="0" smtClean="0"/>
              <a:t/>
            </a:r>
            <a:br>
              <a:rPr lang="en-US" sz="2800" dirty="0" smtClean="0"/>
            </a:br>
            <a:r>
              <a:rPr lang="en-US" sz="2800" dirty="0" smtClean="0"/>
              <a:t>(Commander Jones)</a:t>
            </a:r>
            <a:endParaRPr lang="en-US" dirty="0"/>
          </a:p>
        </p:txBody>
      </p:sp>
      <p:sp>
        <p:nvSpPr>
          <p:cNvPr id="4" name="Content Placeholder 3"/>
          <p:cNvSpPr>
            <a:spLocks noGrp="1"/>
          </p:cNvSpPr>
          <p:nvPr>
            <p:ph idx="1"/>
          </p:nvPr>
        </p:nvSpPr>
        <p:spPr/>
        <p:txBody>
          <a:bodyPr/>
          <a:lstStyle/>
          <a:p>
            <a:r>
              <a:rPr lang="en-US" dirty="0" smtClean="0"/>
              <a:t>Receives the charges</a:t>
            </a:r>
          </a:p>
          <a:p>
            <a:endParaRPr lang="en-US" dirty="0" smtClean="0"/>
          </a:p>
          <a:p>
            <a:r>
              <a:rPr lang="en-US" dirty="0" err="1" smtClean="0"/>
              <a:t>He/She</a:t>
            </a:r>
            <a:r>
              <a:rPr lang="en-US" dirty="0" smtClean="0"/>
              <a:t> checks that the charges have been completed properly and are signed by the complainant. </a:t>
            </a:r>
          </a:p>
          <a:p>
            <a:endParaRPr lang="en-US" dirty="0" smtClean="0"/>
          </a:p>
          <a:p>
            <a:r>
              <a:rPr lang="en-US" dirty="0" smtClean="0"/>
              <a:t>Commander then signs and dates the complaint form. Thereby officially receiving the charges.</a:t>
            </a:r>
          </a:p>
          <a:p>
            <a:pPr marL="0" indent="0">
              <a:buNone/>
            </a:pPr>
            <a:endParaRPr lang="en-US" dirty="0"/>
          </a:p>
        </p:txBody>
      </p:sp>
    </p:spTree>
    <p:extLst>
      <p:ext uri="{BB962C8B-B14F-4D97-AF65-F5344CB8AC3E}">
        <p14:creationId xmlns:p14="http://schemas.microsoft.com/office/powerpoint/2010/main" val="3159141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001000" cy="5943600"/>
          </a:xfrm>
        </p:spPr>
        <p:txBody>
          <a:bodyPr/>
          <a:lstStyle/>
          <a:p>
            <a:r>
              <a:rPr lang="en-US" sz="2800" dirty="0">
                <a:solidFill>
                  <a:schemeClr val="tx1"/>
                </a:solidFill>
                <a:latin typeface="+mn-lt"/>
                <a:ea typeface="+mn-ea"/>
                <a:cs typeface="+mn-cs"/>
              </a:rPr>
              <a:t>On receipt of </a:t>
            </a:r>
            <a:r>
              <a:rPr lang="en-US" sz="2800" dirty="0" smtClean="0"/>
              <a:t>the</a:t>
            </a:r>
            <a:r>
              <a:rPr lang="en-US" sz="2800" dirty="0" smtClean="0">
                <a:solidFill>
                  <a:schemeClr val="tx1"/>
                </a:solidFill>
                <a:latin typeface="+mn-lt"/>
                <a:ea typeface="+mn-ea"/>
                <a:cs typeface="+mn-cs"/>
              </a:rPr>
              <a:t> </a:t>
            </a:r>
            <a:r>
              <a:rPr lang="en-US" sz="2800" dirty="0">
                <a:solidFill>
                  <a:schemeClr val="tx1"/>
                </a:solidFill>
                <a:latin typeface="+mn-lt"/>
                <a:ea typeface="+mn-ea"/>
                <a:cs typeface="+mn-cs"/>
              </a:rPr>
              <a:t>charges and specifications, </a:t>
            </a:r>
            <a:r>
              <a:rPr lang="en-US" sz="2800" dirty="0"/>
              <a:t>C</a:t>
            </a:r>
            <a:r>
              <a:rPr lang="en-US" sz="2800" dirty="0" smtClean="0">
                <a:solidFill>
                  <a:schemeClr val="tx1"/>
                </a:solidFill>
                <a:latin typeface="+mn-lt"/>
                <a:ea typeface="+mn-ea"/>
                <a:cs typeface="+mn-cs"/>
              </a:rPr>
              <a:t>ommander  </a:t>
            </a:r>
            <a:r>
              <a:rPr lang="en-US" sz="2800" dirty="0" smtClean="0"/>
              <a:t>Jones, </a:t>
            </a:r>
            <a:r>
              <a:rPr lang="en-US" sz="2800" dirty="0">
                <a:solidFill>
                  <a:schemeClr val="tx1"/>
                </a:solidFill>
                <a:latin typeface="+mn-lt"/>
                <a:ea typeface="+mn-ea"/>
                <a:cs typeface="+mn-cs"/>
              </a:rPr>
              <a:t>within five </a:t>
            </a:r>
            <a:r>
              <a:rPr lang="en-US" sz="2800" dirty="0" smtClean="0">
                <a:solidFill>
                  <a:schemeClr val="tx1"/>
                </a:solidFill>
                <a:latin typeface="+mn-lt"/>
                <a:ea typeface="+mn-ea"/>
                <a:cs typeface="+mn-cs"/>
              </a:rPr>
              <a:t>days sends </a:t>
            </a:r>
            <a:r>
              <a:rPr lang="en-US" sz="2800" dirty="0">
                <a:solidFill>
                  <a:schemeClr val="tx1"/>
                </a:solidFill>
                <a:latin typeface="+mn-lt"/>
                <a:ea typeface="+mn-ea"/>
                <a:cs typeface="+mn-cs"/>
              </a:rPr>
              <a:t>a copy </a:t>
            </a:r>
            <a:r>
              <a:rPr lang="en-US" sz="2800" dirty="0" smtClean="0"/>
              <a:t>of the charges </a:t>
            </a:r>
            <a:r>
              <a:rPr lang="en-US" sz="2800" dirty="0" smtClean="0">
                <a:solidFill>
                  <a:schemeClr val="tx1"/>
                </a:solidFill>
                <a:latin typeface="+mn-lt"/>
                <a:ea typeface="+mn-ea"/>
                <a:cs typeface="+mn-cs"/>
              </a:rPr>
              <a:t>by </a:t>
            </a:r>
            <a:r>
              <a:rPr lang="en-US" sz="2800" dirty="0">
                <a:solidFill>
                  <a:schemeClr val="tx1"/>
                </a:solidFill>
                <a:latin typeface="+mn-lt"/>
                <a:ea typeface="+mn-ea"/>
                <a:cs typeface="+mn-cs"/>
              </a:rPr>
              <a:t>certified mail to </a:t>
            </a:r>
            <a:r>
              <a:rPr lang="en-US" sz="2800" dirty="0" smtClean="0">
                <a:solidFill>
                  <a:schemeClr val="tx1"/>
                </a:solidFill>
                <a:latin typeface="+mn-lt"/>
                <a:ea typeface="+mn-ea"/>
                <a:cs typeface="+mn-cs"/>
              </a:rPr>
              <a:t>member Smith, </a:t>
            </a:r>
            <a:r>
              <a:rPr lang="en-US" sz="2800" dirty="0">
                <a:solidFill>
                  <a:schemeClr val="tx1"/>
                </a:solidFill>
                <a:latin typeface="+mn-lt"/>
                <a:ea typeface="+mn-ea"/>
                <a:cs typeface="+mn-cs"/>
              </a:rPr>
              <a:t>together with a notice fixing a date, place and time of a hearing to be held not less than 30 days after said date of </a:t>
            </a:r>
            <a:r>
              <a:rPr lang="en-US" sz="2800" dirty="0" smtClean="0">
                <a:solidFill>
                  <a:schemeClr val="tx1"/>
                </a:solidFill>
                <a:latin typeface="+mn-lt"/>
                <a:ea typeface="+mn-ea"/>
                <a:cs typeface="+mn-cs"/>
              </a:rPr>
              <a:t>mailing. </a:t>
            </a:r>
            <a:r>
              <a:rPr lang="en-US" sz="1800" dirty="0" smtClean="0">
                <a:solidFill>
                  <a:srgbClr val="FFFF00"/>
                </a:solidFill>
              </a:rPr>
              <a:t>Complies w/</a:t>
            </a:r>
            <a:r>
              <a:rPr lang="en-US" sz="1800" dirty="0" smtClean="0">
                <a:solidFill>
                  <a:srgbClr val="FFFF00"/>
                </a:solidFill>
                <a:latin typeface="+mn-lt"/>
                <a:ea typeface="+mn-ea"/>
                <a:cs typeface="+mn-cs"/>
              </a:rPr>
              <a:t> NCBL Appendix B sec.3</a:t>
            </a:r>
          </a:p>
          <a:p>
            <a:pPr algn="ctr"/>
            <a:r>
              <a:rPr lang="en-US" dirty="0" smtClean="0">
                <a:solidFill>
                  <a:srgbClr val="FFFF00"/>
                </a:solidFill>
              </a:rPr>
              <a:t>Key points to remember</a:t>
            </a:r>
          </a:p>
          <a:p>
            <a:pPr algn="ctr"/>
            <a:r>
              <a:rPr lang="en-US" sz="2400" dirty="0" smtClean="0">
                <a:solidFill>
                  <a:srgbClr val="FFFF00"/>
                </a:solidFill>
              </a:rPr>
              <a:t>Notice must be sent within 5 days of officially </a:t>
            </a:r>
            <a:r>
              <a:rPr lang="en-US" sz="2400" dirty="0" smtClean="0">
                <a:solidFill>
                  <a:srgbClr val="FFFF00"/>
                </a:solidFill>
              </a:rPr>
              <a:t>accepting and receiving </a:t>
            </a:r>
            <a:r>
              <a:rPr lang="en-US" sz="2400" dirty="0" smtClean="0">
                <a:solidFill>
                  <a:srgbClr val="FFFF00"/>
                </a:solidFill>
              </a:rPr>
              <a:t>the charges</a:t>
            </a:r>
          </a:p>
          <a:p>
            <a:pPr algn="ctr"/>
            <a:r>
              <a:rPr lang="en-US" sz="2400" dirty="0" smtClean="0">
                <a:solidFill>
                  <a:srgbClr val="FFFF00"/>
                </a:solidFill>
              </a:rPr>
              <a:t>Copy of the charges are sent with the notice.</a:t>
            </a:r>
          </a:p>
          <a:p>
            <a:pPr algn="ctr"/>
            <a:r>
              <a:rPr lang="en-US" sz="2400" dirty="0" smtClean="0">
                <a:solidFill>
                  <a:srgbClr val="FFFF00"/>
                </a:solidFill>
              </a:rPr>
              <a:t>Hearing date-  No sooner than 30 days of said mailing</a:t>
            </a:r>
          </a:p>
        </p:txBody>
      </p:sp>
    </p:spTree>
    <p:extLst>
      <p:ext uri="{BB962C8B-B14F-4D97-AF65-F5344CB8AC3E}">
        <p14:creationId xmlns:p14="http://schemas.microsoft.com/office/powerpoint/2010/main" val="3205937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200"/>
            <a:ext cx="8001000" cy="1311275"/>
          </a:xfrm>
        </p:spPr>
        <p:txBody>
          <a:bodyPr/>
          <a:lstStyle/>
          <a:p>
            <a:pPr algn="l"/>
            <a:r>
              <a:rPr lang="en-US" dirty="0" smtClean="0"/>
              <a:t>Part I – Post Violations</a:t>
            </a:r>
            <a:br>
              <a:rPr lang="en-US" dirty="0" smtClean="0"/>
            </a:br>
            <a:r>
              <a:rPr lang="en-US" dirty="0"/>
              <a:t/>
            </a:r>
            <a:br>
              <a:rPr lang="en-US" dirty="0"/>
            </a:br>
            <a:r>
              <a:rPr lang="en-US" dirty="0" smtClean="0"/>
              <a:t/>
            </a:r>
            <a:br>
              <a:rPr lang="en-US" dirty="0" smtClean="0"/>
            </a:br>
            <a:r>
              <a:rPr lang="en-US" dirty="0" smtClean="0"/>
              <a:t>Part II - Canteen Violations</a:t>
            </a:r>
            <a:endParaRPr lang="en-US" dirty="0"/>
          </a:p>
        </p:txBody>
      </p:sp>
      <p:pic>
        <p:nvPicPr>
          <p:cNvPr id="12290" name="Picture 2" descr="C:\Users\Home\AppData\Local\Microsoft\Windows\INetCache\IE\F8DC5PHJ\104200028[1].jpg"/>
          <p:cNvPicPr>
            <a:picLocks noChangeAspect="1" noChangeArrowheads="1"/>
          </p:cNvPicPr>
          <p:nvPr/>
        </p:nvPicPr>
        <p:blipFill rotWithShape="1">
          <a:blip r:embed="rId2">
            <a:extLst>
              <a:ext uri="{28A0092B-C50C-407E-A947-70E740481C1C}">
                <a14:useLocalDpi xmlns:a14="http://schemas.microsoft.com/office/drawing/2010/main" val="0"/>
              </a:ext>
            </a:extLst>
          </a:blip>
          <a:srcRect r="9190"/>
          <a:stretch/>
        </p:blipFill>
        <p:spPr bwMode="auto">
          <a:xfrm>
            <a:off x="3276600" y="4034290"/>
            <a:ext cx="2560320" cy="253239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095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Notice</a:t>
            </a:r>
            <a:endParaRPr lang="en-US" dirty="0"/>
          </a:p>
        </p:txBody>
      </p:sp>
      <p:sp>
        <p:nvSpPr>
          <p:cNvPr id="3" name="Content Placeholder 2"/>
          <p:cNvSpPr>
            <a:spLocks noGrp="1"/>
          </p:cNvSpPr>
          <p:nvPr>
            <p:ph idx="1"/>
          </p:nvPr>
        </p:nvSpPr>
        <p:spPr/>
        <p:txBody>
          <a:bodyPr/>
          <a:lstStyle/>
          <a:p>
            <a:r>
              <a:rPr lang="en-US" sz="2800" dirty="0" smtClean="0"/>
              <a:t>Dear Vice Commander Smith</a:t>
            </a:r>
          </a:p>
          <a:p>
            <a:pPr marL="0" indent="0">
              <a:buNone/>
            </a:pPr>
            <a:r>
              <a:rPr lang="en-US" sz="2800" dirty="0" smtClean="0"/>
              <a:t>   You are hereby notified to appear before the post Executive board on August 20</a:t>
            </a:r>
            <a:r>
              <a:rPr lang="en-US" sz="2800" baseline="30000" dirty="0" smtClean="0"/>
              <a:t>th</a:t>
            </a:r>
            <a:r>
              <a:rPr lang="en-US" sz="2800" dirty="0" smtClean="0"/>
              <a:t> 2019 at 1900hrs in the post meeting room. To answer to charges, that you violated Post standing rule article 7. ( No unauthorized Beverages allowed in Canteen)</a:t>
            </a:r>
          </a:p>
          <a:p>
            <a:pPr marL="0" indent="0">
              <a:buNone/>
            </a:pPr>
            <a:endParaRPr lang="en-US" sz="2800" dirty="0"/>
          </a:p>
          <a:p>
            <a:pPr marL="0" indent="0">
              <a:buNone/>
            </a:pPr>
            <a:r>
              <a:rPr lang="en-US" sz="2800" dirty="0" smtClean="0"/>
              <a:t>Respectfully</a:t>
            </a:r>
          </a:p>
          <a:p>
            <a:pPr marL="0" indent="0">
              <a:buNone/>
            </a:pPr>
            <a:r>
              <a:rPr lang="en-US" sz="2800" dirty="0" smtClean="0"/>
              <a:t>Commander Jones</a:t>
            </a:r>
          </a:p>
          <a:p>
            <a:pPr marL="0" indent="0">
              <a:buNone/>
            </a:pPr>
            <a:endParaRPr lang="en-US" dirty="0"/>
          </a:p>
        </p:txBody>
      </p:sp>
    </p:spTree>
    <p:extLst>
      <p:ext uri="{BB962C8B-B14F-4D97-AF65-F5344CB8AC3E}">
        <p14:creationId xmlns:p14="http://schemas.microsoft.com/office/powerpoint/2010/main" val="30979287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a:t>
            </a:r>
            <a:endParaRPr lang="en-US" dirty="0"/>
          </a:p>
        </p:txBody>
      </p:sp>
      <p:sp>
        <p:nvSpPr>
          <p:cNvPr id="3" name="Content Placeholder 2"/>
          <p:cNvSpPr>
            <a:spLocks noGrp="1"/>
          </p:cNvSpPr>
          <p:nvPr>
            <p:ph idx="1"/>
          </p:nvPr>
        </p:nvSpPr>
        <p:spPr/>
        <p:txBody>
          <a:bodyPr/>
          <a:lstStyle/>
          <a:p>
            <a:pPr algn="ctr"/>
            <a:r>
              <a:rPr lang="en-US" sz="2400" b="1" dirty="0" smtClean="0">
                <a:solidFill>
                  <a:schemeClr val="tx1"/>
                </a:solidFill>
                <a:latin typeface="+mn-lt"/>
                <a:ea typeface="+mn-ea"/>
                <a:cs typeface="+mn-cs"/>
              </a:rPr>
              <a:t>No member against whom charges have been preferred, or who has preferred charges against, shall sit in judgment on any board, committee, or panel deciding the issue. </a:t>
            </a:r>
            <a:r>
              <a:rPr lang="en-US" sz="1600" b="1" dirty="0" smtClean="0">
                <a:solidFill>
                  <a:schemeClr val="tx1"/>
                </a:solidFill>
                <a:latin typeface="+mn-lt"/>
                <a:ea typeface="+mn-ea"/>
                <a:cs typeface="+mn-cs"/>
              </a:rPr>
              <a:t>(NCBL appendix B sec.4)</a:t>
            </a:r>
          </a:p>
          <a:p>
            <a:pPr algn="ctr"/>
            <a:endParaRPr lang="en-US" sz="1600" b="1" dirty="0"/>
          </a:p>
          <a:p>
            <a:pPr algn="ctr"/>
            <a:endParaRPr lang="en-US" sz="2800" dirty="0" smtClean="0">
              <a:solidFill>
                <a:schemeClr val="tx1"/>
              </a:solidFill>
              <a:latin typeface="+mn-lt"/>
              <a:ea typeface="+mn-ea"/>
              <a:cs typeface="+mn-cs"/>
            </a:endParaRPr>
          </a:p>
          <a:p>
            <a:pPr algn="ctr"/>
            <a:r>
              <a:rPr lang="en-US" sz="2800" dirty="0" smtClean="0">
                <a:solidFill>
                  <a:schemeClr val="tx1"/>
                </a:solidFill>
                <a:latin typeface="+mn-lt"/>
                <a:ea typeface="+mn-ea"/>
                <a:cs typeface="+mn-cs"/>
              </a:rPr>
              <a:t>If </a:t>
            </a:r>
            <a:r>
              <a:rPr lang="en-US" sz="2800" dirty="0">
                <a:solidFill>
                  <a:schemeClr val="tx1"/>
                </a:solidFill>
                <a:latin typeface="+mn-lt"/>
                <a:ea typeface="+mn-ea"/>
                <a:cs typeface="+mn-cs"/>
              </a:rPr>
              <a:t>the accused is not present at the start of the </a:t>
            </a:r>
            <a:r>
              <a:rPr lang="en-US" sz="2800" dirty="0" smtClean="0">
                <a:solidFill>
                  <a:schemeClr val="tx1"/>
                </a:solidFill>
                <a:latin typeface="+mn-lt"/>
                <a:ea typeface="+mn-ea"/>
                <a:cs typeface="+mn-cs"/>
              </a:rPr>
              <a:t>hearing ( by their own choice) </a:t>
            </a:r>
            <a:r>
              <a:rPr lang="en-US" sz="2800" dirty="0">
                <a:solidFill>
                  <a:schemeClr val="tx1"/>
                </a:solidFill>
                <a:latin typeface="+mn-lt"/>
                <a:ea typeface="+mn-ea"/>
                <a:cs typeface="+mn-cs"/>
              </a:rPr>
              <a:t>the case will continue to finalization </a:t>
            </a:r>
            <a:r>
              <a:rPr lang="en-US" sz="2800" dirty="0" smtClean="0">
                <a:solidFill>
                  <a:schemeClr val="tx1"/>
                </a:solidFill>
                <a:latin typeface="+mn-lt"/>
                <a:ea typeface="+mn-ea"/>
                <a:cs typeface="+mn-cs"/>
              </a:rPr>
              <a:t>in their </a:t>
            </a:r>
            <a:r>
              <a:rPr lang="en-US" sz="2800" dirty="0">
                <a:solidFill>
                  <a:schemeClr val="tx1"/>
                </a:solidFill>
                <a:latin typeface="+mn-lt"/>
                <a:ea typeface="+mn-ea"/>
                <a:cs typeface="+mn-cs"/>
              </a:rPr>
              <a:t>absence. </a:t>
            </a:r>
            <a:endParaRPr lang="en-US" sz="2800" dirty="0" smtClean="0">
              <a:solidFill>
                <a:schemeClr val="tx1"/>
              </a:solidFill>
              <a:latin typeface="+mn-lt"/>
              <a:ea typeface="+mn-ea"/>
              <a:cs typeface="+mn-cs"/>
            </a:endParaRPr>
          </a:p>
          <a:p>
            <a:pPr algn="ctr"/>
            <a:r>
              <a:rPr lang="en-US" sz="1800" b="1" dirty="0" smtClean="0">
                <a:solidFill>
                  <a:schemeClr val="tx1"/>
                </a:solidFill>
                <a:latin typeface="+mn-lt"/>
                <a:ea typeface="+mn-ea"/>
                <a:cs typeface="+mn-cs"/>
              </a:rPr>
              <a:t>(</a:t>
            </a:r>
            <a:r>
              <a:rPr lang="en-US" sz="1800" b="1" dirty="0">
                <a:solidFill>
                  <a:schemeClr val="tx1"/>
                </a:solidFill>
                <a:latin typeface="+mn-lt"/>
                <a:ea typeface="+mn-ea"/>
                <a:cs typeface="+mn-cs"/>
              </a:rPr>
              <a:t>per Roberts </a:t>
            </a:r>
            <a:r>
              <a:rPr lang="en-US" sz="1800" b="1" dirty="0" smtClean="0">
                <a:solidFill>
                  <a:schemeClr val="tx1"/>
                </a:solidFill>
                <a:latin typeface="+mn-lt"/>
                <a:ea typeface="+mn-ea"/>
                <a:cs typeface="+mn-cs"/>
              </a:rPr>
              <a:t>Rules of Order)</a:t>
            </a:r>
            <a:endParaRPr lang="en-US" sz="1800" dirty="0" smtClean="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2557866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001000" cy="5867400"/>
          </a:xfrm>
        </p:spPr>
        <p:txBody>
          <a:bodyPr/>
          <a:lstStyle/>
          <a:p>
            <a:r>
              <a:rPr lang="en-US" sz="2400" dirty="0" smtClean="0">
                <a:solidFill>
                  <a:schemeClr val="tx1"/>
                </a:solidFill>
              </a:rPr>
              <a:t>Member Smith has </a:t>
            </a:r>
            <a:r>
              <a:rPr lang="en-US" sz="2400" dirty="0">
                <a:solidFill>
                  <a:schemeClr val="tx1"/>
                </a:solidFill>
              </a:rPr>
              <a:t>the right to be represented by counsel of </a:t>
            </a:r>
            <a:r>
              <a:rPr lang="en-US" sz="2400" dirty="0" smtClean="0"/>
              <a:t>his</a:t>
            </a:r>
            <a:r>
              <a:rPr lang="en-US" sz="2400" dirty="0" smtClean="0">
                <a:solidFill>
                  <a:schemeClr val="tx1"/>
                </a:solidFill>
              </a:rPr>
              <a:t> </a:t>
            </a:r>
            <a:r>
              <a:rPr lang="en-US" sz="2400" dirty="0">
                <a:solidFill>
                  <a:schemeClr val="tx1"/>
                </a:solidFill>
              </a:rPr>
              <a:t>choosing. </a:t>
            </a:r>
            <a:r>
              <a:rPr lang="en-US" sz="2400" dirty="0" smtClean="0">
                <a:solidFill>
                  <a:schemeClr val="tx1"/>
                </a:solidFill>
              </a:rPr>
              <a:t>(Counsel can be an attorney or not </a:t>
            </a:r>
            <a:r>
              <a:rPr lang="en-US" sz="2000" dirty="0" smtClean="0">
                <a:solidFill>
                  <a:srgbClr val="FFFF00"/>
                </a:solidFill>
              </a:rPr>
              <a:t>(but either must be an AMVET (family member) </a:t>
            </a:r>
            <a:r>
              <a:rPr lang="en-US" sz="1600" dirty="0" err="1" smtClean="0">
                <a:solidFill>
                  <a:srgbClr val="FFFF00"/>
                </a:solidFill>
              </a:rPr>
              <a:t>roberts</a:t>
            </a:r>
            <a:r>
              <a:rPr lang="en-US" sz="1600" dirty="0" smtClean="0">
                <a:solidFill>
                  <a:srgbClr val="FFFF00"/>
                </a:solidFill>
              </a:rPr>
              <a:t> rules</a:t>
            </a:r>
          </a:p>
          <a:p>
            <a:r>
              <a:rPr lang="en-US" sz="2400" dirty="0" smtClean="0"/>
              <a:t>He</a:t>
            </a:r>
            <a:r>
              <a:rPr lang="en-US" sz="2400" dirty="0" smtClean="0">
                <a:solidFill>
                  <a:schemeClr val="tx1"/>
                </a:solidFill>
              </a:rPr>
              <a:t> </a:t>
            </a:r>
            <a:r>
              <a:rPr lang="en-US" sz="2400" dirty="0">
                <a:solidFill>
                  <a:schemeClr val="tx1"/>
                </a:solidFill>
              </a:rPr>
              <a:t>also </a:t>
            </a:r>
            <a:r>
              <a:rPr lang="en-US" sz="2400" dirty="0" smtClean="0">
                <a:solidFill>
                  <a:schemeClr val="tx1"/>
                </a:solidFill>
              </a:rPr>
              <a:t>has </a:t>
            </a:r>
            <a:r>
              <a:rPr lang="en-US" sz="2400" dirty="0">
                <a:solidFill>
                  <a:schemeClr val="tx1"/>
                </a:solidFill>
              </a:rPr>
              <a:t>the right to question and cross-examine </a:t>
            </a:r>
            <a:r>
              <a:rPr lang="en-US" sz="2400" dirty="0" smtClean="0"/>
              <a:t>his</a:t>
            </a:r>
            <a:r>
              <a:rPr lang="en-US" sz="2400" dirty="0" smtClean="0">
                <a:solidFill>
                  <a:schemeClr val="tx1"/>
                </a:solidFill>
              </a:rPr>
              <a:t> </a:t>
            </a:r>
            <a:r>
              <a:rPr lang="en-US" sz="2400" dirty="0">
                <a:solidFill>
                  <a:schemeClr val="tx1"/>
                </a:solidFill>
              </a:rPr>
              <a:t>accuser(s) as well as any witnesses for or against </a:t>
            </a:r>
            <a:r>
              <a:rPr lang="en-US" sz="2400" dirty="0" smtClean="0"/>
              <a:t>him</a:t>
            </a:r>
            <a:r>
              <a:rPr lang="en-US" sz="2400" dirty="0" smtClean="0">
                <a:solidFill>
                  <a:schemeClr val="tx1"/>
                </a:solidFill>
              </a:rPr>
              <a:t>. </a:t>
            </a:r>
            <a:r>
              <a:rPr lang="en-US" sz="1800" b="1" dirty="0" smtClean="0">
                <a:solidFill>
                  <a:srgbClr val="FFFF00"/>
                </a:solidFill>
              </a:rPr>
              <a:t>(NCBL </a:t>
            </a:r>
            <a:r>
              <a:rPr lang="en-US" sz="1800" b="1" dirty="0">
                <a:solidFill>
                  <a:srgbClr val="FFFF00"/>
                </a:solidFill>
              </a:rPr>
              <a:t>appendix B sec.4</a:t>
            </a:r>
            <a:r>
              <a:rPr lang="en-US" sz="1800" b="1" dirty="0" smtClean="0">
                <a:solidFill>
                  <a:srgbClr val="FFFF00"/>
                </a:solidFill>
              </a:rPr>
              <a:t>)</a:t>
            </a:r>
          </a:p>
          <a:p>
            <a:endParaRPr lang="en-US" sz="1800" b="1" dirty="0"/>
          </a:p>
          <a:p>
            <a:r>
              <a:rPr lang="en-US" sz="2400" dirty="0">
                <a:solidFill>
                  <a:schemeClr val="tx1"/>
                </a:solidFill>
                <a:latin typeface="+mn-lt"/>
                <a:ea typeface="+mn-ea"/>
                <a:cs typeface="+mn-cs"/>
              </a:rPr>
              <a:t>The presiding officer </a:t>
            </a:r>
            <a:r>
              <a:rPr lang="en-US" sz="2400" dirty="0" smtClean="0">
                <a:solidFill>
                  <a:schemeClr val="tx1"/>
                </a:solidFill>
                <a:latin typeface="+mn-lt"/>
                <a:ea typeface="+mn-ea"/>
                <a:cs typeface="+mn-cs"/>
              </a:rPr>
              <a:t>(Commander </a:t>
            </a:r>
            <a:r>
              <a:rPr lang="en-US" sz="2400" dirty="0" smtClean="0"/>
              <a:t>Jones</a:t>
            </a:r>
            <a:r>
              <a:rPr lang="en-US" sz="2400" dirty="0" smtClean="0">
                <a:solidFill>
                  <a:schemeClr val="tx1"/>
                </a:solidFill>
                <a:latin typeface="+mn-lt"/>
                <a:ea typeface="+mn-ea"/>
                <a:cs typeface="+mn-cs"/>
              </a:rPr>
              <a:t>) shall </a:t>
            </a:r>
            <a:r>
              <a:rPr lang="en-US" sz="2400" dirty="0">
                <a:solidFill>
                  <a:schemeClr val="tx1"/>
                </a:solidFill>
                <a:latin typeface="+mn-lt"/>
                <a:ea typeface="+mn-ea"/>
                <a:cs typeface="+mn-cs"/>
              </a:rPr>
              <a:t>decide all questions as to the relevancy </a:t>
            </a:r>
            <a:r>
              <a:rPr lang="en-US" sz="2400" dirty="0" smtClean="0">
                <a:solidFill>
                  <a:schemeClr val="tx1"/>
                </a:solidFill>
                <a:latin typeface="+mn-lt"/>
                <a:ea typeface="+mn-ea"/>
                <a:cs typeface="+mn-cs"/>
              </a:rPr>
              <a:t>of </a:t>
            </a:r>
            <a:r>
              <a:rPr lang="en-US" sz="2400" dirty="0">
                <a:solidFill>
                  <a:schemeClr val="tx1"/>
                </a:solidFill>
                <a:latin typeface="+mn-lt"/>
                <a:ea typeface="+mn-ea"/>
                <a:cs typeface="+mn-cs"/>
              </a:rPr>
              <a:t>evidence and the regularity of the proceedings</a:t>
            </a:r>
            <a:r>
              <a:rPr lang="en-US" sz="1800" dirty="0">
                <a:solidFill>
                  <a:srgbClr val="FFFF00"/>
                </a:solidFill>
                <a:latin typeface="+mn-lt"/>
                <a:ea typeface="+mn-ea"/>
                <a:cs typeface="+mn-cs"/>
              </a:rPr>
              <a:t>.</a:t>
            </a:r>
            <a:r>
              <a:rPr lang="en-US" sz="1800" b="1" dirty="0">
                <a:solidFill>
                  <a:srgbClr val="FFFF00"/>
                </a:solidFill>
                <a:latin typeface="+mn-lt"/>
                <a:ea typeface="+mn-ea"/>
                <a:cs typeface="+mn-cs"/>
              </a:rPr>
              <a:t>(NCBL appendix </a:t>
            </a:r>
            <a:r>
              <a:rPr lang="en-US" sz="1800" b="1" dirty="0" smtClean="0">
                <a:solidFill>
                  <a:srgbClr val="FFFF00"/>
                </a:solidFill>
                <a:latin typeface="+mn-lt"/>
                <a:ea typeface="+mn-ea"/>
                <a:cs typeface="+mn-cs"/>
              </a:rPr>
              <a:t>B </a:t>
            </a:r>
            <a:r>
              <a:rPr lang="en-US" sz="1800" b="1" dirty="0">
                <a:solidFill>
                  <a:srgbClr val="FFFF00"/>
                </a:solidFill>
                <a:latin typeface="+mn-lt"/>
                <a:ea typeface="+mn-ea"/>
                <a:cs typeface="+mn-cs"/>
              </a:rPr>
              <a:t>sec.6)</a:t>
            </a:r>
            <a:endParaRPr lang="en-US" sz="1800" dirty="0">
              <a:solidFill>
                <a:srgbClr val="FFFF00"/>
              </a:solidFill>
              <a:latin typeface="+mn-lt"/>
              <a:ea typeface="+mn-ea"/>
              <a:cs typeface="+mn-cs"/>
            </a:endParaRPr>
          </a:p>
          <a:p>
            <a:endParaRPr lang="en-US" sz="1800" dirty="0"/>
          </a:p>
        </p:txBody>
      </p:sp>
      <p:pic>
        <p:nvPicPr>
          <p:cNvPr id="11266" name="Picture 2" descr="C:\Users\Home\AppData\Local\Microsoft\Windows\INetCache\IE\81IPZAMI\Katy_Metz_cross_examined[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768" b="10019"/>
          <a:stretch/>
        </p:blipFill>
        <p:spPr bwMode="auto">
          <a:xfrm>
            <a:off x="4724400" y="4431843"/>
            <a:ext cx="2491825" cy="19689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483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01000" cy="6172200"/>
          </a:xfrm>
        </p:spPr>
        <p:txBody>
          <a:bodyPr/>
          <a:lstStyle/>
          <a:p>
            <a:r>
              <a:rPr lang="en-US" sz="2400" dirty="0">
                <a:solidFill>
                  <a:schemeClr val="tx1"/>
                </a:solidFill>
                <a:latin typeface="+mn-lt"/>
                <a:ea typeface="+mn-ea"/>
                <a:cs typeface="+mn-cs"/>
              </a:rPr>
              <a:t>On the conclusion of the hearing, a vote shall be taken first as to whether there is a basis for the charge or charges and, if by the </a:t>
            </a:r>
            <a:r>
              <a:rPr lang="en-US" sz="2400" dirty="0" smtClean="0">
                <a:solidFill>
                  <a:schemeClr val="tx1"/>
                </a:solidFill>
                <a:latin typeface="+mn-lt"/>
                <a:ea typeface="+mn-ea"/>
                <a:cs typeface="+mn-cs"/>
              </a:rPr>
              <a:t>vote, </a:t>
            </a:r>
            <a:r>
              <a:rPr lang="en-US" sz="2400" dirty="0">
                <a:solidFill>
                  <a:schemeClr val="tx1"/>
                </a:solidFill>
                <a:latin typeface="+mn-lt"/>
                <a:ea typeface="+mn-ea"/>
                <a:cs typeface="+mn-cs"/>
              </a:rPr>
              <a:t>it is determined that there is none, </a:t>
            </a:r>
            <a:r>
              <a:rPr lang="en-US" sz="2400" dirty="0" smtClean="0">
                <a:solidFill>
                  <a:schemeClr val="tx1"/>
                </a:solidFill>
                <a:latin typeface="+mn-lt"/>
                <a:ea typeface="+mn-ea"/>
                <a:cs typeface="+mn-cs"/>
              </a:rPr>
              <a:t>then </a:t>
            </a:r>
            <a:r>
              <a:rPr lang="en-US" sz="2400" dirty="0">
                <a:solidFill>
                  <a:schemeClr val="tx1"/>
                </a:solidFill>
                <a:latin typeface="+mn-lt"/>
                <a:ea typeface="+mn-ea"/>
                <a:cs typeface="+mn-cs"/>
              </a:rPr>
              <a:t>charges may be dismissed. </a:t>
            </a: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If </a:t>
            </a:r>
            <a:r>
              <a:rPr lang="en-US" sz="2400" dirty="0">
                <a:solidFill>
                  <a:schemeClr val="tx1"/>
                </a:solidFill>
                <a:latin typeface="+mn-lt"/>
                <a:ea typeface="+mn-ea"/>
                <a:cs typeface="+mn-cs"/>
              </a:rPr>
              <a:t>the charges are not dismissed, </a:t>
            </a:r>
            <a:endParaRPr lang="en-US" sz="2400" dirty="0" smtClean="0">
              <a:solidFill>
                <a:schemeClr val="tx1"/>
              </a:solidFill>
              <a:latin typeface="+mn-lt"/>
              <a:ea typeface="+mn-ea"/>
              <a:cs typeface="+mn-cs"/>
            </a:endParaRPr>
          </a:p>
          <a:p>
            <a:r>
              <a:rPr lang="en-US" sz="2400" dirty="0" smtClean="0">
                <a:solidFill>
                  <a:schemeClr val="tx1"/>
                </a:solidFill>
                <a:latin typeface="+mn-lt"/>
                <a:ea typeface="+mn-ea"/>
                <a:cs typeface="+mn-cs"/>
              </a:rPr>
              <a:t>then </a:t>
            </a:r>
            <a:r>
              <a:rPr lang="en-US" sz="2400" dirty="0">
                <a:solidFill>
                  <a:schemeClr val="tx1"/>
                </a:solidFill>
                <a:latin typeface="+mn-lt"/>
                <a:ea typeface="+mn-ea"/>
                <a:cs typeface="+mn-cs"/>
              </a:rPr>
              <a:t>a vote shall be taken on the guilt </a:t>
            </a:r>
            <a:r>
              <a:rPr lang="en-US" sz="2400" dirty="0" smtClean="0">
                <a:solidFill>
                  <a:schemeClr val="tx1"/>
                </a:solidFill>
                <a:latin typeface="+mn-lt"/>
                <a:ea typeface="+mn-ea"/>
                <a:cs typeface="+mn-cs"/>
              </a:rPr>
              <a:t>or </a:t>
            </a:r>
            <a:r>
              <a:rPr lang="en-US" sz="2400" dirty="0">
                <a:solidFill>
                  <a:schemeClr val="tx1"/>
                </a:solidFill>
                <a:latin typeface="+mn-lt"/>
                <a:ea typeface="+mn-ea"/>
                <a:cs typeface="+mn-cs"/>
              </a:rPr>
              <a:t>innocence of each of the charges and each of the specifications. A two-thirds vote of the members of the executive committee hearing the charges and specifications shall be required to sustain any charge or specification. Voting herein provided for shall be secret or open as said executive committee may, by majority vote thereof, determine </a:t>
            </a:r>
            <a:r>
              <a:rPr lang="en-US" sz="1800" dirty="0" smtClean="0">
                <a:solidFill>
                  <a:srgbClr val="FFFF00"/>
                </a:solidFill>
              </a:rPr>
              <a:t>(NCBL Appendix B)</a:t>
            </a:r>
          </a:p>
          <a:p>
            <a:endParaRPr lang="en-US" sz="1800" dirty="0">
              <a:solidFill>
                <a:srgbClr val="FFFF00"/>
              </a:solidFill>
            </a:endParaRPr>
          </a:p>
          <a:p>
            <a:r>
              <a:rPr lang="en-US" sz="1800" dirty="0" smtClean="0">
                <a:solidFill>
                  <a:srgbClr val="FFFF00"/>
                </a:solidFill>
              </a:rPr>
              <a:t>Note: The JA after prosecuting the case. Is not part of the deliberations</a:t>
            </a:r>
          </a:p>
          <a:p>
            <a:r>
              <a:rPr lang="en-US" sz="1800" dirty="0" smtClean="0">
                <a:solidFill>
                  <a:srgbClr val="FFFF00"/>
                </a:solidFill>
              </a:rPr>
              <a:t>But should be available for procedural questions only.</a:t>
            </a:r>
          </a:p>
          <a:p>
            <a:pPr marL="0" indent="0">
              <a:buNone/>
            </a:pPr>
            <a:endParaRPr lang="en-US" sz="1800" dirty="0">
              <a:solidFill>
                <a:srgbClr val="FFFF00"/>
              </a:solidFill>
            </a:endParaRPr>
          </a:p>
        </p:txBody>
      </p:sp>
    </p:spTree>
    <p:extLst>
      <p:ext uri="{BB962C8B-B14F-4D97-AF65-F5344CB8AC3E}">
        <p14:creationId xmlns:p14="http://schemas.microsoft.com/office/powerpoint/2010/main" val="10220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5943600"/>
          </a:xfrm>
        </p:spPr>
        <p:txBody>
          <a:bodyPr/>
          <a:lstStyle/>
          <a:p>
            <a:pPr algn="ctr"/>
            <a:r>
              <a:rPr lang="en-US" sz="2800" b="1" i="1" dirty="0" smtClean="0">
                <a:solidFill>
                  <a:schemeClr val="tx1"/>
                </a:solidFill>
                <a:latin typeface="+mn-lt"/>
                <a:ea typeface="+mn-ea"/>
                <a:cs typeface="+mn-cs"/>
              </a:rPr>
              <a:t>Three </a:t>
            </a:r>
            <a:r>
              <a:rPr lang="en-US" sz="2800" b="1" i="1" dirty="0">
                <a:solidFill>
                  <a:schemeClr val="tx1"/>
                </a:solidFill>
                <a:latin typeface="+mn-lt"/>
                <a:ea typeface="+mn-ea"/>
                <a:cs typeface="+mn-cs"/>
              </a:rPr>
              <a:t>(3) votes by the board </a:t>
            </a:r>
            <a:r>
              <a:rPr lang="en-US" sz="2800" b="1" i="1" dirty="0" smtClean="0">
                <a:solidFill>
                  <a:schemeClr val="tx1"/>
                </a:solidFill>
                <a:latin typeface="+mn-lt"/>
                <a:ea typeface="+mn-ea"/>
                <a:cs typeface="+mn-cs"/>
              </a:rPr>
              <a:t>are </a:t>
            </a:r>
            <a:r>
              <a:rPr lang="en-US" sz="2800" b="1" i="1" dirty="0">
                <a:solidFill>
                  <a:schemeClr val="tx1"/>
                </a:solidFill>
                <a:latin typeface="+mn-lt"/>
                <a:ea typeface="+mn-ea"/>
                <a:cs typeface="+mn-cs"/>
              </a:rPr>
              <a:t>required at the end of the hearing to sustain a guilty </a:t>
            </a:r>
            <a:r>
              <a:rPr lang="en-US" sz="2800" b="1" i="1" dirty="0" smtClean="0">
                <a:solidFill>
                  <a:schemeClr val="tx1"/>
                </a:solidFill>
                <a:latin typeface="+mn-lt"/>
                <a:ea typeface="+mn-ea"/>
                <a:cs typeface="+mn-cs"/>
              </a:rPr>
              <a:t>verdict.</a:t>
            </a:r>
          </a:p>
          <a:p>
            <a:pPr marL="0" indent="0">
              <a:buNone/>
            </a:pPr>
            <a:endParaRPr lang="en-US" sz="2800" i="1" dirty="0" smtClean="0"/>
          </a:p>
          <a:p>
            <a:r>
              <a:rPr lang="en-US" sz="2800" i="1" dirty="0" smtClean="0">
                <a:solidFill>
                  <a:srgbClr val="FFC000"/>
                </a:solidFill>
                <a:latin typeface="+mn-lt"/>
                <a:ea typeface="+mn-ea"/>
                <a:cs typeface="+mn-cs"/>
              </a:rPr>
              <a:t>(</a:t>
            </a:r>
            <a:r>
              <a:rPr lang="en-US" sz="2000" i="1" dirty="0" smtClean="0">
                <a:solidFill>
                  <a:srgbClr val="FFC000"/>
                </a:solidFill>
                <a:latin typeface="+mn-lt"/>
                <a:ea typeface="+mn-ea"/>
                <a:cs typeface="+mn-cs"/>
              </a:rPr>
              <a:t>vote</a:t>
            </a:r>
            <a:r>
              <a:rPr lang="en-US" sz="2800" i="1" dirty="0" smtClean="0">
                <a:solidFill>
                  <a:srgbClr val="FFC000"/>
                </a:solidFill>
                <a:latin typeface="+mn-lt"/>
                <a:ea typeface="+mn-ea"/>
                <a:cs typeface="+mn-cs"/>
              </a:rPr>
              <a:t>1</a:t>
            </a:r>
            <a:r>
              <a:rPr lang="en-US" sz="2800" i="1" dirty="0">
                <a:solidFill>
                  <a:srgbClr val="FFC000"/>
                </a:solidFill>
                <a:latin typeface="+mn-lt"/>
                <a:ea typeface="+mn-ea"/>
                <a:cs typeface="+mn-cs"/>
              </a:rPr>
              <a:t>)</a:t>
            </a:r>
            <a:r>
              <a:rPr lang="en-US" sz="2800" b="1" i="1" dirty="0">
                <a:solidFill>
                  <a:srgbClr val="FFC000"/>
                </a:solidFill>
                <a:latin typeface="+mn-lt"/>
                <a:ea typeface="+mn-ea"/>
                <a:cs typeface="+mn-cs"/>
              </a:rPr>
              <a:t> </a:t>
            </a:r>
            <a:r>
              <a:rPr lang="en-US" sz="2800" i="1" dirty="0" smtClean="0">
                <a:solidFill>
                  <a:schemeClr val="tx1"/>
                </a:solidFill>
                <a:latin typeface="+mn-lt"/>
                <a:ea typeface="+mn-ea"/>
                <a:cs typeface="+mn-cs"/>
              </a:rPr>
              <a:t>Majority </a:t>
            </a:r>
            <a:r>
              <a:rPr lang="en-US" sz="2800" i="1" dirty="0">
                <a:solidFill>
                  <a:schemeClr val="tx1"/>
                </a:solidFill>
                <a:latin typeface="+mn-lt"/>
                <a:ea typeface="+mn-ea"/>
                <a:cs typeface="+mn-cs"/>
              </a:rPr>
              <a:t>vote of board is held to determine the basis of the charge(s</a:t>
            </a:r>
            <a:r>
              <a:rPr lang="en-US" sz="2800" i="1" dirty="0" smtClean="0">
                <a:solidFill>
                  <a:schemeClr val="tx1"/>
                </a:solidFill>
                <a:latin typeface="+mn-lt"/>
                <a:ea typeface="+mn-ea"/>
                <a:cs typeface="+mn-cs"/>
              </a:rPr>
              <a:t>).</a:t>
            </a:r>
          </a:p>
          <a:p>
            <a:pPr marL="0" indent="0" algn="ctr">
              <a:buNone/>
            </a:pPr>
            <a:r>
              <a:rPr lang="en-US" sz="2800" i="1" dirty="0" smtClean="0">
                <a:solidFill>
                  <a:schemeClr val="tx1"/>
                </a:solidFill>
                <a:latin typeface="+mn-lt"/>
                <a:ea typeface="+mn-ea"/>
                <a:cs typeface="+mn-cs"/>
              </a:rPr>
              <a:t> </a:t>
            </a:r>
          </a:p>
          <a:p>
            <a:pPr marL="0" indent="0" algn="ctr">
              <a:buNone/>
            </a:pPr>
            <a:r>
              <a:rPr lang="en-US" sz="2800" i="1" dirty="0" smtClean="0"/>
              <a:t>If </a:t>
            </a:r>
            <a:r>
              <a:rPr lang="en-US" sz="2800" i="1" dirty="0"/>
              <a:t>it is determined that there is no basis the charges are dismissed. If the charges have merit the board moves to vote 2.</a:t>
            </a:r>
          </a:p>
          <a:p>
            <a:pPr marL="0" indent="0">
              <a:buNone/>
            </a:pPr>
            <a:r>
              <a:rPr lang="en-US" sz="2800" i="1" dirty="0" smtClean="0">
                <a:solidFill>
                  <a:srgbClr val="FFC000"/>
                </a:solidFill>
              </a:rPr>
              <a:t>(</a:t>
            </a:r>
            <a:r>
              <a:rPr lang="en-US" sz="2000" i="1" dirty="0">
                <a:solidFill>
                  <a:srgbClr val="FFC000"/>
                </a:solidFill>
              </a:rPr>
              <a:t>vote </a:t>
            </a:r>
            <a:r>
              <a:rPr lang="en-US" sz="2800" i="1" dirty="0">
                <a:solidFill>
                  <a:srgbClr val="FFC000"/>
                </a:solidFill>
              </a:rPr>
              <a:t>2) </a:t>
            </a:r>
            <a:r>
              <a:rPr lang="en-US" sz="2800" i="1" dirty="0"/>
              <a:t>A vote to determine guilt. A 2/3</a:t>
            </a:r>
            <a:r>
              <a:rPr lang="en-US" sz="2800" i="1" baseline="30000" dirty="0"/>
              <a:t>rd</a:t>
            </a:r>
            <a:r>
              <a:rPr lang="en-US" sz="2800" i="1" dirty="0"/>
              <a:t>  is taken on </a:t>
            </a:r>
            <a:r>
              <a:rPr lang="en-US" sz="2800" i="1" u="sng" dirty="0"/>
              <a:t>each</a:t>
            </a:r>
            <a:r>
              <a:rPr lang="en-US" sz="2800" i="1" dirty="0"/>
              <a:t> of the charges and specifications</a:t>
            </a:r>
          </a:p>
          <a:p>
            <a:endParaRPr lang="en-US" sz="2800" i="1" dirty="0" smtClean="0">
              <a:solidFill>
                <a:schemeClr val="tx1"/>
              </a:solidFill>
              <a:latin typeface="+mn-lt"/>
              <a:ea typeface="+mn-ea"/>
              <a:cs typeface="+mn-cs"/>
            </a:endParaRPr>
          </a:p>
          <a:p>
            <a:pPr marL="0" indent="0">
              <a:buNone/>
            </a:pPr>
            <a:endParaRPr lang="en-US" sz="2800" i="1" dirty="0" smtClean="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3831050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001000" cy="6172200"/>
          </a:xfrm>
        </p:spPr>
        <p:txBody>
          <a:bodyPr/>
          <a:lstStyle/>
          <a:p>
            <a:pPr marL="0" indent="0" algn="ctr">
              <a:buNone/>
            </a:pPr>
            <a:endParaRPr lang="en-US" sz="2800" i="1" dirty="0" smtClean="0">
              <a:solidFill>
                <a:srgbClr val="FFFF00"/>
              </a:solidFill>
            </a:endParaRPr>
          </a:p>
          <a:p>
            <a:pPr marL="0" indent="0" algn="ctr">
              <a:buNone/>
            </a:pPr>
            <a:r>
              <a:rPr lang="en-US" sz="2800" i="1" dirty="0" smtClean="0">
                <a:solidFill>
                  <a:srgbClr val="FFFF00"/>
                </a:solidFill>
              </a:rPr>
              <a:t>If by a </a:t>
            </a:r>
            <a:r>
              <a:rPr lang="en-US" sz="2800" i="1" dirty="0">
                <a:solidFill>
                  <a:srgbClr val="FFFF00"/>
                </a:solidFill>
              </a:rPr>
              <a:t>2/3</a:t>
            </a:r>
            <a:r>
              <a:rPr lang="en-US" sz="2800" i="1" baseline="30000" dirty="0">
                <a:solidFill>
                  <a:srgbClr val="FFFF00"/>
                </a:solidFill>
              </a:rPr>
              <a:t>rd</a:t>
            </a:r>
            <a:r>
              <a:rPr lang="en-US" sz="2800" i="1" dirty="0">
                <a:solidFill>
                  <a:srgbClr val="FFFF00"/>
                </a:solidFill>
              </a:rPr>
              <a:t> vote </a:t>
            </a:r>
            <a:r>
              <a:rPr lang="en-US" sz="2800" i="1" dirty="0" smtClean="0">
                <a:solidFill>
                  <a:srgbClr val="FFFF00"/>
                </a:solidFill>
              </a:rPr>
              <a:t>a verdict of innocent is reached </a:t>
            </a:r>
            <a:r>
              <a:rPr lang="en-US" sz="2800" i="1" dirty="0">
                <a:solidFill>
                  <a:srgbClr val="FFFF00"/>
                </a:solidFill>
              </a:rPr>
              <a:t>on </a:t>
            </a:r>
            <a:r>
              <a:rPr lang="en-US" sz="4800" i="1" u="sng" dirty="0" smtClean="0">
                <a:solidFill>
                  <a:srgbClr val="FFFF00"/>
                </a:solidFill>
              </a:rPr>
              <a:t>ALL</a:t>
            </a:r>
            <a:r>
              <a:rPr lang="en-US" sz="4800" i="1" dirty="0" smtClean="0">
                <a:solidFill>
                  <a:srgbClr val="FFFF00"/>
                </a:solidFill>
              </a:rPr>
              <a:t> </a:t>
            </a:r>
            <a:r>
              <a:rPr lang="en-US" sz="2800" i="1" dirty="0">
                <a:solidFill>
                  <a:srgbClr val="FFFF00"/>
                </a:solidFill>
              </a:rPr>
              <a:t>charges and </a:t>
            </a:r>
            <a:r>
              <a:rPr lang="en-US" sz="2800" i="1" dirty="0" smtClean="0">
                <a:solidFill>
                  <a:srgbClr val="FFFF00"/>
                </a:solidFill>
              </a:rPr>
              <a:t>specifications, </a:t>
            </a:r>
            <a:r>
              <a:rPr lang="en-US" sz="2800" i="1" dirty="0">
                <a:solidFill>
                  <a:srgbClr val="FFFF00"/>
                </a:solidFill>
              </a:rPr>
              <a:t>the accused must be found innocent and the charge(s) are dismissed</a:t>
            </a:r>
            <a:r>
              <a:rPr lang="en-US" sz="2800" i="1" dirty="0" smtClean="0">
                <a:solidFill>
                  <a:srgbClr val="FFFF00"/>
                </a:solidFill>
              </a:rPr>
              <a:t>.</a:t>
            </a:r>
          </a:p>
          <a:p>
            <a:pPr marL="0" indent="0">
              <a:buNone/>
            </a:pPr>
            <a:r>
              <a:rPr lang="en-US" sz="2800" dirty="0" smtClean="0"/>
              <a:t>If by a </a:t>
            </a:r>
            <a:r>
              <a:rPr lang="en-US" sz="2800" dirty="0"/>
              <a:t>2/3</a:t>
            </a:r>
            <a:r>
              <a:rPr lang="en-US" sz="2800" baseline="30000" dirty="0"/>
              <a:t>rd</a:t>
            </a:r>
            <a:r>
              <a:rPr lang="en-US" sz="2800" dirty="0"/>
              <a:t>  vote </a:t>
            </a:r>
            <a:r>
              <a:rPr lang="en-US" sz="2800" dirty="0" smtClean="0"/>
              <a:t>a verdict of guilty </a:t>
            </a:r>
            <a:r>
              <a:rPr lang="en-US" sz="2800" u="sng" dirty="0"/>
              <a:t>is</a:t>
            </a:r>
            <a:r>
              <a:rPr lang="en-US" sz="2800" dirty="0"/>
              <a:t> reached on </a:t>
            </a:r>
            <a:r>
              <a:rPr lang="en-US" sz="4000" u="sng" dirty="0" smtClean="0"/>
              <a:t>ANY</a:t>
            </a:r>
            <a:r>
              <a:rPr lang="en-US" sz="2800" dirty="0" smtClean="0"/>
              <a:t> </a:t>
            </a:r>
            <a:r>
              <a:rPr lang="en-US" sz="2800" dirty="0"/>
              <a:t>of the charges or specifications. The member shall </a:t>
            </a:r>
            <a:r>
              <a:rPr lang="en-US" sz="2800" dirty="0" smtClean="0"/>
              <a:t>be deemed </a:t>
            </a:r>
            <a:r>
              <a:rPr lang="en-US" sz="2800" dirty="0"/>
              <a:t>guilty.</a:t>
            </a:r>
          </a:p>
          <a:p>
            <a:pPr marL="0" indent="0" algn="ctr">
              <a:buNone/>
            </a:pPr>
            <a:endParaRPr lang="en-US" sz="2800" i="1" dirty="0">
              <a:solidFill>
                <a:srgbClr val="FFFF00"/>
              </a:solidFill>
            </a:endParaRPr>
          </a:p>
          <a:p>
            <a:pPr marL="0" indent="0">
              <a:buNone/>
            </a:pPr>
            <a:r>
              <a:rPr lang="en-US" sz="2800" dirty="0"/>
              <a:t>The officer presiding at the hearing shall then put the question of the degree of punishment. </a:t>
            </a:r>
          </a:p>
          <a:p>
            <a:endParaRPr lang="en-US" sz="2800" i="1" dirty="0"/>
          </a:p>
          <a:p>
            <a:pPr marL="0" indent="0" algn="ctr">
              <a:buNone/>
            </a:pPr>
            <a:endParaRPr lang="en-US" sz="2800" i="1" dirty="0">
              <a:solidFill>
                <a:srgbClr val="FFFF00"/>
              </a:solidFill>
            </a:endParaRPr>
          </a:p>
          <a:p>
            <a:endParaRPr lang="en-US" sz="2800" i="1" dirty="0" smtClean="0">
              <a:solidFill>
                <a:srgbClr val="FFC000"/>
              </a:solidFill>
            </a:endParaRPr>
          </a:p>
          <a:p>
            <a:pPr marL="0" indent="0" algn="ctr">
              <a:buNone/>
            </a:pPr>
            <a:endParaRPr lang="en-US" sz="2800" i="1" dirty="0">
              <a:solidFill>
                <a:srgbClr val="FFFF00"/>
              </a:solidFill>
            </a:endParaRPr>
          </a:p>
          <a:p>
            <a:pPr marL="0" indent="0">
              <a:buNone/>
            </a:pPr>
            <a:endParaRPr lang="en-US" sz="2800" i="1" dirty="0" smtClean="0">
              <a:solidFill>
                <a:schemeClr val="tx1"/>
              </a:solidFill>
              <a:latin typeface="+mn-lt"/>
              <a:ea typeface="+mn-ea"/>
              <a:cs typeface="+mn-cs"/>
            </a:endParaRPr>
          </a:p>
          <a:p>
            <a:pPr marL="0" indent="0">
              <a:buNone/>
            </a:pPr>
            <a:endParaRPr lang="en-US" sz="2800" dirty="0" smtClean="0"/>
          </a:p>
          <a:p>
            <a:r>
              <a:rPr lang="en-US" sz="2800" dirty="0" smtClean="0"/>
              <a:t> </a:t>
            </a:r>
            <a:endParaRPr lang="en-US" sz="2800" i="1" dirty="0" smtClean="0">
              <a:solidFill>
                <a:srgbClr val="FFFF00"/>
              </a:solidFill>
              <a:latin typeface="+mn-lt"/>
              <a:ea typeface="+mn-ea"/>
              <a:cs typeface="+mn-cs"/>
            </a:endParaRPr>
          </a:p>
          <a:p>
            <a:endParaRPr lang="en-US" sz="2800" i="1" dirty="0" smtClean="0">
              <a:solidFill>
                <a:srgbClr val="FFFF00"/>
              </a:solidFill>
              <a:latin typeface="+mn-lt"/>
              <a:ea typeface="+mn-ea"/>
              <a:cs typeface="+mn-cs"/>
            </a:endParaRPr>
          </a:p>
          <a:p>
            <a:pPr marL="0" indent="0">
              <a:buNone/>
            </a:pPr>
            <a:endParaRPr lang="en-US" sz="2800" i="1" dirty="0">
              <a:solidFill>
                <a:srgbClr val="FFFF00"/>
              </a:solidFill>
            </a:endParaRPr>
          </a:p>
          <a:p>
            <a:pPr marL="0" indent="0">
              <a:buNone/>
            </a:pPr>
            <a:endParaRPr lang="en-US" sz="2800" i="1" dirty="0" smtClean="0">
              <a:solidFill>
                <a:srgbClr val="FFFF00"/>
              </a:solidFill>
              <a:latin typeface="+mn-lt"/>
              <a:ea typeface="+mn-ea"/>
              <a:cs typeface="+mn-cs"/>
            </a:endParaRPr>
          </a:p>
          <a:p>
            <a:endParaRPr lang="en-US" sz="2800" i="1" dirty="0"/>
          </a:p>
          <a:p>
            <a:endParaRPr lang="en-US" sz="2800" dirty="0">
              <a:solidFill>
                <a:schemeClr val="tx1"/>
              </a:solidFill>
              <a:latin typeface="+mn-lt"/>
              <a:ea typeface="+mn-ea"/>
              <a:cs typeface="+mn-cs"/>
            </a:endParaRPr>
          </a:p>
          <a:p>
            <a:endParaRPr lang="en-US" dirty="0">
              <a:solidFill>
                <a:schemeClr val="tx1"/>
              </a:solidFill>
              <a:latin typeface="+mn-lt"/>
              <a:ea typeface="+mn-ea"/>
              <a:cs typeface="+mn-cs"/>
            </a:endParaRPr>
          </a:p>
          <a:p>
            <a:endParaRPr lang="en-US" dirty="0"/>
          </a:p>
        </p:txBody>
      </p:sp>
    </p:spTree>
    <p:extLst>
      <p:ext uri="{BB962C8B-B14F-4D97-AF65-F5344CB8AC3E}">
        <p14:creationId xmlns:p14="http://schemas.microsoft.com/office/powerpoint/2010/main" val="105615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001000" cy="5715000"/>
          </a:xfrm>
        </p:spPr>
        <p:txBody>
          <a:bodyPr/>
          <a:lstStyle/>
          <a:p>
            <a:endParaRPr lang="en-US" sz="2800" i="1" dirty="0" smtClean="0"/>
          </a:p>
          <a:p>
            <a:r>
              <a:rPr lang="en-US" sz="2800" i="1" dirty="0" smtClean="0">
                <a:solidFill>
                  <a:srgbClr val="FFC000"/>
                </a:solidFill>
              </a:rPr>
              <a:t>(</a:t>
            </a:r>
            <a:r>
              <a:rPr lang="en-US" sz="2000" i="1" dirty="0">
                <a:solidFill>
                  <a:srgbClr val="FFC000"/>
                </a:solidFill>
              </a:rPr>
              <a:t>vote </a:t>
            </a:r>
            <a:r>
              <a:rPr lang="en-US" sz="2800" i="1" dirty="0">
                <a:solidFill>
                  <a:srgbClr val="FFC000"/>
                </a:solidFill>
              </a:rPr>
              <a:t>3) </a:t>
            </a:r>
            <a:r>
              <a:rPr lang="en-US" sz="2800" i="1" dirty="0"/>
              <a:t>Majority vote of board shall determine the punishment that will be issued.</a:t>
            </a:r>
            <a:r>
              <a:rPr lang="en-US" sz="2800" b="1" dirty="0"/>
              <a:t> </a:t>
            </a:r>
            <a:endParaRPr lang="en-US" sz="2800" b="1" dirty="0" smtClean="0"/>
          </a:p>
          <a:p>
            <a:endParaRPr lang="en-US" sz="2800" b="1" dirty="0"/>
          </a:p>
          <a:p>
            <a:r>
              <a:rPr lang="en-US" sz="2800" dirty="0"/>
              <a:t>Any member whose membership is suspended or forfeited may appeal to the next highest level applicable from that which heard the charges and specifications</a:t>
            </a:r>
          </a:p>
          <a:p>
            <a:endParaRPr lang="en-US" sz="2800" dirty="0"/>
          </a:p>
          <a:p>
            <a:r>
              <a:rPr lang="en-US" sz="2800" dirty="0"/>
              <a:t>District  to  State  to  National.</a:t>
            </a:r>
          </a:p>
          <a:p>
            <a:endParaRPr lang="en-US" sz="2800" dirty="0"/>
          </a:p>
          <a:p>
            <a:pPr marL="0" indent="0">
              <a:buNone/>
            </a:pPr>
            <a:endParaRPr lang="en-US" sz="2800" dirty="0"/>
          </a:p>
        </p:txBody>
      </p:sp>
    </p:spTree>
    <p:extLst>
      <p:ext uri="{BB962C8B-B14F-4D97-AF65-F5344CB8AC3E}">
        <p14:creationId xmlns:p14="http://schemas.microsoft.com/office/powerpoint/2010/main" val="1431586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001000" cy="6172200"/>
          </a:xfrm>
        </p:spPr>
        <p:txBody>
          <a:bodyPr/>
          <a:lstStyle/>
          <a:p>
            <a:pPr marL="0" indent="0">
              <a:buNone/>
            </a:pPr>
            <a:endParaRPr lang="en-US" sz="2800" dirty="0"/>
          </a:p>
          <a:p>
            <a:r>
              <a:rPr lang="en-US" sz="2800" dirty="0" smtClean="0"/>
              <a:t>If guilt is found the member may be called in and given the verdict in person. If not a certified letter must be sent to the member. Either way a certified letter is sent.</a:t>
            </a:r>
          </a:p>
          <a:p>
            <a:endParaRPr lang="en-US" sz="2800" dirty="0" smtClean="0"/>
          </a:p>
          <a:p>
            <a:r>
              <a:rPr lang="en-US" sz="2800" dirty="0" smtClean="0"/>
              <a:t>They should also be told about the appeal process.</a:t>
            </a:r>
            <a:endParaRPr lang="en-US" sz="2800" dirty="0"/>
          </a:p>
        </p:txBody>
      </p:sp>
    </p:spTree>
    <p:extLst>
      <p:ext uri="{BB962C8B-B14F-4D97-AF65-F5344CB8AC3E}">
        <p14:creationId xmlns:p14="http://schemas.microsoft.com/office/powerpoint/2010/main" val="2408564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86800" cy="4247317"/>
          </a:xfrm>
          <a:prstGeom prst="rect">
            <a:avLst/>
          </a:prstGeom>
          <a:noFill/>
        </p:spPr>
        <p:txBody>
          <a:bodyPr wrap="square" rtlCol="0">
            <a:spAutoFit/>
          </a:bodyPr>
          <a:lstStyle/>
          <a:p>
            <a:pPr algn="ctr"/>
            <a:r>
              <a:rPr lang="en-US" sz="2800" dirty="0" smtClean="0"/>
              <a:t>Addendum </a:t>
            </a:r>
            <a:r>
              <a:rPr lang="en-US" sz="2800" dirty="0" smtClean="0">
                <a:solidFill>
                  <a:srgbClr val="FFC000"/>
                </a:solidFill>
              </a:rPr>
              <a:t>(October 2019)</a:t>
            </a:r>
          </a:p>
          <a:p>
            <a:endParaRPr lang="en-US" sz="2800" dirty="0">
              <a:solidFill>
                <a:schemeClr val="tx1">
                  <a:lumMod val="95000"/>
                </a:schemeClr>
              </a:solidFill>
            </a:endParaRPr>
          </a:p>
          <a:p>
            <a:r>
              <a:rPr lang="en-US" sz="2800" dirty="0" smtClean="0">
                <a:solidFill>
                  <a:schemeClr val="tx1">
                    <a:lumMod val="95000"/>
                  </a:schemeClr>
                </a:solidFill>
              </a:rPr>
              <a:t>If a post for any reason sufficient to the Dept. Comm. </a:t>
            </a:r>
            <a:r>
              <a:rPr lang="en-US" sz="2800" dirty="0" err="1" smtClean="0">
                <a:solidFill>
                  <a:schemeClr val="tx1">
                    <a:lumMod val="95000"/>
                  </a:schemeClr>
                </a:solidFill>
              </a:rPr>
              <a:t>Dept</a:t>
            </a:r>
            <a:r>
              <a:rPr lang="en-US" sz="2800" dirty="0" smtClean="0">
                <a:solidFill>
                  <a:schemeClr val="tx1">
                    <a:lumMod val="95000"/>
                  </a:schemeClr>
                </a:solidFill>
              </a:rPr>
              <a:t> JA &amp; the Dept. IG cannot hear a post violation the Dept. Commander thru the Dept. JA or the IG can assign the case to the district Executive board from which the original complaint originated. </a:t>
            </a:r>
            <a:r>
              <a:rPr lang="en-US" sz="2800" dirty="0" smtClean="0">
                <a:solidFill>
                  <a:srgbClr val="FFFF00"/>
                </a:solidFill>
              </a:rPr>
              <a:t>(refer to UPCBL Art. XX Sec.2 &amp; 3 for details).</a:t>
            </a:r>
          </a:p>
          <a:p>
            <a:endParaRPr lang="en-US" sz="2800" dirty="0">
              <a:solidFill>
                <a:schemeClr val="tx1">
                  <a:lumMod val="95000"/>
                </a:schemeClr>
              </a:solidFill>
            </a:endParaRPr>
          </a:p>
          <a:p>
            <a:r>
              <a:rPr lang="en-US" dirty="0" smtClean="0"/>
              <a:t>	</a:t>
            </a:r>
            <a:endParaRPr lang="en-US" dirty="0"/>
          </a:p>
        </p:txBody>
      </p:sp>
    </p:spTree>
    <p:extLst>
      <p:ext uri="{BB962C8B-B14F-4D97-AF65-F5344CB8AC3E}">
        <p14:creationId xmlns:p14="http://schemas.microsoft.com/office/powerpoint/2010/main" val="1600597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001000" cy="5638800"/>
          </a:xfrm>
        </p:spPr>
        <p:txBody>
          <a:bodyPr/>
          <a:lstStyle/>
          <a:p>
            <a:pPr marL="0" indent="0" algn="ctr">
              <a:buNone/>
            </a:pPr>
            <a:r>
              <a:rPr lang="en-US" sz="3600" i="1" dirty="0" smtClean="0">
                <a:solidFill>
                  <a:schemeClr val="tx1"/>
                </a:solidFill>
                <a:latin typeface="+mn-lt"/>
                <a:ea typeface="+mn-ea"/>
                <a:cs typeface="+mn-cs"/>
              </a:rPr>
              <a:t>QUESTION?</a:t>
            </a:r>
          </a:p>
          <a:p>
            <a:pPr marL="0" indent="0">
              <a:buNone/>
            </a:pPr>
            <a:endParaRPr lang="en-US" sz="2800" i="1" dirty="0" smtClean="0">
              <a:solidFill>
                <a:schemeClr val="tx1"/>
              </a:solidFill>
              <a:latin typeface="+mn-lt"/>
              <a:ea typeface="+mn-ea"/>
              <a:cs typeface="+mn-cs"/>
            </a:endParaRPr>
          </a:p>
          <a:p>
            <a:r>
              <a:rPr lang="en-US" sz="2800" i="1" dirty="0" smtClean="0">
                <a:solidFill>
                  <a:schemeClr val="tx1"/>
                </a:solidFill>
                <a:latin typeface="+mn-lt"/>
                <a:ea typeface="+mn-ea"/>
                <a:cs typeface="+mn-cs"/>
              </a:rPr>
              <a:t>After the Hearing- Is </a:t>
            </a:r>
            <a:r>
              <a:rPr lang="en-US" sz="2800" i="1" dirty="0">
                <a:solidFill>
                  <a:schemeClr val="tx1"/>
                </a:solidFill>
                <a:latin typeface="+mn-lt"/>
                <a:ea typeface="+mn-ea"/>
                <a:cs typeface="+mn-cs"/>
              </a:rPr>
              <a:t>the Executive board allowed to discuss the case with other </a:t>
            </a:r>
            <a:r>
              <a:rPr lang="en-US" sz="2800" i="1" dirty="0" smtClean="0">
                <a:solidFill>
                  <a:schemeClr val="tx1"/>
                </a:solidFill>
                <a:latin typeface="+mn-lt"/>
                <a:ea typeface="+mn-ea"/>
                <a:cs typeface="+mn-cs"/>
              </a:rPr>
              <a:t>post members</a:t>
            </a:r>
            <a:r>
              <a:rPr lang="en-US" sz="2800" i="1" dirty="0">
                <a:solidFill>
                  <a:schemeClr val="tx1"/>
                </a:solidFill>
                <a:latin typeface="+mn-lt"/>
                <a:ea typeface="+mn-ea"/>
                <a:cs typeface="+mn-cs"/>
              </a:rPr>
              <a:t>? – </a:t>
            </a:r>
            <a:endParaRPr lang="en-US" sz="2800" i="1" dirty="0" smtClean="0">
              <a:solidFill>
                <a:schemeClr val="tx1"/>
              </a:solidFill>
              <a:latin typeface="+mn-lt"/>
              <a:ea typeface="+mn-ea"/>
              <a:cs typeface="+mn-cs"/>
            </a:endParaRPr>
          </a:p>
          <a:p>
            <a:endParaRPr lang="en-US" sz="2800" i="1" dirty="0" smtClean="0">
              <a:solidFill>
                <a:schemeClr val="tx1"/>
              </a:solidFill>
              <a:latin typeface="+mn-lt"/>
              <a:ea typeface="+mn-ea"/>
              <a:cs typeface="+mn-cs"/>
            </a:endParaRPr>
          </a:p>
          <a:p>
            <a:r>
              <a:rPr lang="en-US" sz="2800" b="1" i="1" dirty="0" smtClean="0">
                <a:solidFill>
                  <a:schemeClr val="tx1"/>
                </a:solidFill>
                <a:latin typeface="+mn-lt"/>
                <a:ea typeface="+mn-ea"/>
                <a:cs typeface="+mn-cs"/>
              </a:rPr>
              <a:t>NO</a:t>
            </a:r>
            <a:r>
              <a:rPr lang="en-US" sz="2800" i="1" dirty="0" smtClean="0">
                <a:solidFill>
                  <a:schemeClr val="tx1"/>
                </a:solidFill>
                <a:latin typeface="+mn-lt"/>
                <a:ea typeface="+mn-ea"/>
                <a:cs typeface="+mn-cs"/>
              </a:rPr>
              <a:t>!! Proceedings as in any meeting that is held in executive session are confidential. Only the final result (verdict) may be released as needed. Discussing case details opens the post to a libel suit. </a:t>
            </a:r>
            <a:r>
              <a:rPr lang="en-US" sz="1800" b="1" i="1" dirty="0" smtClean="0">
                <a:solidFill>
                  <a:schemeClr val="tx1"/>
                </a:solidFill>
                <a:latin typeface="+mn-lt"/>
                <a:ea typeface="+mn-ea"/>
                <a:cs typeface="+mn-cs"/>
              </a:rPr>
              <a:t>(Roberts Rules of Order)</a:t>
            </a:r>
            <a:endParaRPr lang="en-US" sz="1800" dirty="0" smtClean="0">
              <a:solidFill>
                <a:schemeClr val="tx1"/>
              </a:solidFill>
              <a:latin typeface="+mn-lt"/>
              <a:ea typeface="+mn-ea"/>
              <a:cs typeface="+mn-cs"/>
            </a:endParaRPr>
          </a:p>
          <a:p>
            <a:endParaRPr lang="en-US" sz="2800" dirty="0"/>
          </a:p>
        </p:txBody>
      </p:sp>
      <p:pic>
        <p:nvPicPr>
          <p:cNvPr id="1026" name="Picture 2" descr="C:\Users\Home\AppData\Local\Microsoft\Windows\INetCache\IE\D786KGPF\question_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270933"/>
            <a:ext cx="1447800" cy="14478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05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Discipline</a:t>
            </a:r>
            <a:r>
              <a:rPr lang="en-US" sz="3200" dirty="0" smtClean="0"/>
              <a:t/>
            </a:r>
            <a:br>
              <a:rPr lang="en-US" sz="3200" dirty="0" smtClean="0"/>
            </a:br>
            <a:r>
              <a:rPr lang="en-US" sz="3200" dirty="0" smtClean="0"/>
              <a:t>Introduction to part I &amp; II</a:t>
            </a:r>
            <a:endParaRPr lang="en-US" dirty="0"/>
          </a:p>
        </p:txBody>
      </p:sp>
      <p:sp>
        <p:nvSpPr>
          <p:cNvPr id="3" name="Content Placeholder 2"/>
          <p:cNvSpPr>
            <a:spLocks noGrp="1"/>
          </p:cNvSpPr>
          <p:nvPr>
            <p:ph idx="1"/>
          </p:nvPr>
        </p:nvSpPr>
        <p:spPr/>
        <p:txBody>
          <a:bodyPr/>
          <a:lstStyle/>
          <a:p>
            <a:pPr algn="ctr"/>
            <a:r>
              <a:rPr lang="en-US" dirty="0" smtClean="0">
                <a:ea typeface="Baskerville-Old-Face" panose="00000400000000000000" pitchFamily="2" charset="0"/>
              </a:rPr>
              <a:t>The post disciplinary process is one of the most misunderstood or ignored aspects of running a post.</a:t>
            </a:r>
          </a:p>
          <a:p>
            <a:pPr algn="ctr"/>
            <a:endParaRPr lang="en-US" dirty="0" smtClean="0"/>
          </a:p>
          <a:p>
            <a:pPr marL="0" indent="0" algn="ctr">
              <a:buNone/>
            </a:pPr>
            <a:r>
              <a:rPr lang="en-US" dirty="0" smtClean="0"/>
              <a:t>Many post trustees / officers fail to realize the importance of a proper disciplinary process.</a:t>
            </a:r>
            <a:endParaRPr lang="en-US" dirty="0"/>
          </a:p>
        </p:txBody>
      </p:sp>
    </p:spTree>
    <p:extLst>
      <p:ext uri="{BB962C8B-B14F-4D97-AF65-F5344CB8AC3E}">
        <p14:creationId xmlns:p14="http://schemas.microsoft.com/office/powerpoint/2010/main" val="1791130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Things to Remember</a:t>
            </a:r>
            <a:endParaRPr lang="en-US" i="1" dirty="0"/>
          </a:p>
        </p:txBody>
      </p:sp>
      <p:sp>
        <p:nvSpPr>
          <p:cNvPr id="3" name="Content Placeholder 2"/>
          <p:cNvSpPr>
            <a:spLocks noGrp="1"/>
          </p:cNvSpPr>
          <p:nvPr>
            <p:ph idx="1"/>
          </p:nvPr>
        </p:nvSpPr>
        <p:spPr>
          <a:xfrm>
            <a:off x="533400" y="1219200"/>
            <a:ext cx="8001000" cy="5334000"/>
          </a:xfrm>
        </p:spPr>
        <p:txBody>
          <a:bodyPr/>
          <a:lstStyle/>
          <a:p>
            <a:pPr marL="0" indent="0" algn="ctr">
              <a:buNone/>
            </a:pPr>
            <a:r>
              <a:rPr lang="en-US" sz="2800" dirty="0" smtClean="0"/>
              <a:t>Post </a:t>
            </a:r>
            <a:r>
              <a:rPr lang="en-US" sz="2800" dirty="0"/>
              <a:t>Adjutant should keep all minutes or recording and documents locked up securely. In case of appeal.</a:t>
            </a:r>
          </a:p>
          <a:p>
            <a:pPr marL="0" indent="0">
              <a:buNone/>
            </a:pPr>
            <a:endParaRPr lang="en-US" sz="2800" dirty="0" smtClean="0"/>
          </a:p>
          <a:p>
            <a:pPr algn="ctr"/>
            <a:r>
              <a:rPr lang="en-US" sz="2800" dirty="0" smtClean="0"/>
              <a:t>Keep any and all references pertaining to the case out of social media. </a:t>
            </a:r>
          </a:p>
          <a:p>
            <a:endParaRPr lang="en-US" sz="2800" dirty="0" smtClean="0"/>
          </a:p>
          <a:p>
            <a:r>
              <a:rPr lang="en-US" sz="2800" dirty="0" smtClean="0"/>
              <a:t>All </a:t>
            </a:r>
            <a:r>
              <a:rPr lang="en-US" sz="2800" dirty="0"/>
              <a:t>charges other than canteen violations against a subordinate member must be turned over to the organization the accused is a member of for adjudication. </a:t>
            </a:r>
          </a:p>
          <a:p>
            <a:endParaRPr lang="en-US" sz="2800" dirty="0" smtClean="0"/>
          </a:p>
          <a:p>
            <a:endParaRPr lang="en-US" sz="2800" dirty="0" smtClean="0"/>
          </a:p>
          <a:p>
            <a:pPr marL="0" indent="0">
              <a:buNone/>
            </a:pPr>
            <a:endParaRPr lang="en-US" sz="2800" dirty="0"/>
          </a:p>
        </p:txBody>
      </p:sp>
      <p:pic>
        <p:nvPicPr>
          <p:cNvPr id="2050" name="Picture 2" descr="C:\Users\Home\AppData\Local\Microsoft\Windows\INetCache\IE\RUS1USZ3\remember[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228600"/>
            <a:ext cx="976313" cy="12348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110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533400"/>
            <a:ext cx="8001000" cy="5562600"/>
          </a:xfrm>
        </p:spPr>
        <p:txBody>
          <a:bodyPr/>
          <a:lstStyle/>
          <a:p>
            <a:endParaRPr lang="en-US" sz="2800" dirty="0" smtClean="0"/>
          </a:p>
          <a:p>
            <a:endParaRPr lang="en-US" sz="2800" dirty="0" smtClean="0"/>
          </a:p>
          <a:p>
            <a:r>
              <a:rPr lang="en-US" sz="2800" dirty="0" smtClean="0"/>
              <a:t>The </a:t>
            </a:r>
            <a:r>
              <a:rPr lang="en-US" sz="2800" dirty="0"/>
              <a:t>post Veteran Eboard cannot put a member of a subordinate organization on a post </a:t>
            </a:r>
            <a:r>
              <a:rPr lang="en-US" sz="2800" dirty="0" smtClean="0"/>
              <a:t>suspension.. Or any member on a canteen suspension.</a:t>
            </a:r>
            <a:endParaRPr lang="en-US" sz="2800" dirty="0"/>
          </a:p>
          <a:p>
            <a:r>
              <a:rPr lang="en-US" sz="2800" dirty="0" smtClean="0"/>
              <a:t>If </a:t>
            </a:r>
            <a:r>
              <a:rPr lang="en-US" sz="2800" dirty="0"/>
              <a:t>a verifiable and documented violation occurred and the subordinate organization refuses to discipline its member please contact the Department JA.</a:t>
            </a:r>
          </a:p>
        </p:txBody>
      </p:sp>
    </p:spTree>
    <p:extLst>
      <p:ext uri="{BB962C8B-B14F-4D97-AF65-F5344CB8AC3E}">
        <p14:creationId xmlns:p14="http://schemas.microsoft.com/office/powerpoint/2010/main" val="277249924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
            <a:ext cx="8001000" cy="6553200"/>
          </a:xfrm>
        </p:spPr>
        <p:txBody>
          <a:bodyPr/>
          <a:lstStyle/>
          <a:p>
            <a:pPr algn="ctr"/>
            <a:endParaRPr lang="en-US" dirty="0"/>
          </a:p>
          <a:p>
            <a:pPr algn="ctr"/>
            <a:r>
              <a:rPr lang="en-US" dirty="0"/>
              <a:t>Can a </a:t>
            </a:r>
            <a:r>
              <a:rPr lang="en-US" dirty="0" smtClean="0"/>
              <a:t>member of a subordinate </a:t>
            </a:r>
            <a:r>
              <a:rPr lang="en-US" dirty="0"/>
              <a:t>organization </a:t>
            </a:r>
            <a:r>
              <a:rPr lang="en-US" dirty="0" smtClean="0"/>
              <a:t>file </a:t>
            </a:r>
            <a:r>
              <a:rPr lang="en-US" dirty="0"/>
              <a:t>a charge against a Veteran? </a:t>
            </a:r>
          </a:p>
          <a:p>
            <a:pPr algn="ctr"/>
            <a:endParaRPr lang="en-US" dirty="0"/>
          </a:p>
          <a:p>
            <a:pPr algn="ctr"/>
            <a:r>
              <a:rPr lang="en-US" dirty="0">
                <a:solidFill>
                  <a:srgbClr val="FFFF00"/>
                </a:solidFill>
              </a:rPr>
              <a:t>Not directly but they can file a request for charges.</a:t>
            </a:r>
          </a:p>
          <a:p>
            <a:pPr marL="0" indent="0">
              <a:buNone/>
            </a:pPr>
            <a:endParaRPr lang="en-US" dirty="0"/>
          </a:p>
        </p:txBody>
      </p:sp>
    </p:spTree>
    <p:extLst>
      <p:ext uri="{BB962C8B-B14F-4D97-AF65-F5344CB8AC3E}">
        <p14:creationId xmlns:p14="http://schemas.microsoft.com/office/powerpoint/2010/main" val="350817604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001000" cy="5791200"/>
          </a:xfrm>
        </p:spPr>
        <p:txBody>
          <a:bodyPr/>
          <a:lstStyle/>
          <a:p>
            <a:r>
              <a:rPr lang="en-US" sz="2800" dirty="0" smtClean="0"/>
              <a:t>Dept. CBL Art. XX Sec. 3 </a:t>
            </a:r>
            <a:r>
              <a:rPr lang="en-US" sz="2800" dirty="0" smtClean="0">
                <a:solidFill>
                  <a:srgbClr val="FFFF00"/>
                </a:solidFill>
              </a:rPr>
              <a:t>(June </a:t>
            </a:r>
            <a:r>
              <a:rPr lang="en-US" sz="2800" dirty="0" smtClean="0">
                <a:solidFill>
                  <a:srgbClr val="FFFF00"/>
                </a:solidFill>
              </a:rPr>
              <a:t>2018)</a:t>
            </a:r>
          </a:p>
          <a:p>
            <a:r>
              <a:rPr lang="en-US" sz="2400" dirty="0" smtClean="0"/>
              <a:t>Members </a:t>
            </a:r>
            <a:r>
              <a:rPr lang="en-US" sz="2400" dirty="0"/>
              <a:t>of a subordinate organization may file letter of complaint against a </a:t>
            </a:r>
            <a:r>
              <a:rPr lang="en-US" sz="2400" dirty="0" smtClean="0"/>
              <a:t>Veteran </a:t>
            </a:r>
            <a:r>
              <a:rPr lang="en-US" sz="2400" dirty="0"/>
              <a:t>with the Post commander. The Commander shall investigate and take appropriate actions as provided for in the constitution and bylaws.  If the said letter of complaint is not already cosigned by a Veteran, The Commander and Executive Board after completing their investigation deems the incident worthy of adjudication by a majority vote, shall direct the post Judge Advocate to cosign the letter of complaint previously signed by the subordinate.</a:t>
            </a:r>
          </a:p>
        </p:txBody>
      </p:sp>
    </p:spTree>
    <p:extLst>
      <p:ext uri="{BB962C8B-B14F-4D97-AF65-F5344CB8AC3E}">
        <p14:creationId xmlns:p14="http://schemas.microsoft.com/office/powerpoint/2010/main" val="30447388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If a member from another post comes into your post and commits a violation. Charges are written up and sent to the Commander of the post to which the offender belongs.</a:t>
            </a:r>
          </a:p>
          <a:p>
            <a:endParaRPr lang="en-US" dirty="0"/>
          </a:p>
        </p:txBody>
      </p:sp>
    </p:spTree>
    <p:extLst>
      <p:ext uri="{BB962C8B-B14F-4D97-AF65-F5344CB8AC3E}">
        <p14:creationId xmlns:p14="http://schemas.microsoft.com/office/powerpoint/2010/main" val="3560603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1" y="1371600"/>
            <a:ext cx="6324600"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000" b="1" cap="all" spc="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Questions</a:t>
            </a:r>
            <a:endParaRPr lang="en-US" sz="8000" b="1" cap="all" spc="0"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1320910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001000" cy="1311275"/>
          </a:xfrm>
        </p:spPr>
        <p:txBody>
          <a:bodyPr/>
          <a:lstStyle/>
          <a:p>
            <a:r>
              <a:rPr lang="en-US" dirty="0" smtClean="0"/>
              <a:t>Part II </a:t>
            </a:r>
            <a:br>
              <a:rPr lang="en-US" dirty="0" smtClean="0"/>
            </a:br>
            <a:r>
              <a:rPr lang="en-US" sz="5400" dirty="0" smtClean="0"/>
              <a:t>Canteen Violations</a:t>
            </a:r>
            <a:endParaRPr lang="en-US" sz="5400" dirty="0"/>
          </a:p>
        </p:txBody>
      </p:sp>
      <p:pic>
        <p:nvPicPr>
          <p:cNvPr id="1028" name="Picture 4" descr="Drama free zone no open display of attitude beyond this point - aluminum sig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8963">
            <a:off x="1980957" y="1989681"/>
            <a:ext cx="3955386" cy="201477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pic>
        <p:nvPicPr>
          <p:cNvPr id="1030" name="Picture 6" descr="Timeless by Design No Drama Metal Sign | 16&quot; X 10&quo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057234">
            <a:off x="1123282" y="3889609"/>
            <a:ext cx="2557297" cy="23894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1032" name="Picture 8" descr="Fastasticdeals No Drama Violators Will Be Bitch Slapped Novelty Funny Metal Sign 8 in x 12 i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95204">
            <a:off x="5652396" y="2331417"/>
            <a:ext cx="2345780" cy="397169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extLst>
      <p:ext uri="{BB962C8B-B14F-4D97-AF65-F5344CB8AC3E}">
        <p14:creationId xmlns:p14="http://schemas.microsoft.com/office/powerpoint/2010/main" val="362045593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001000" cy="1524000"/>
          </a:xfrm>
        </p:spPr>
        <p:txBody>
          <a:bodyPr/>
          <a:lstStyle/>
          <a:p>
            <a:r>
              <a:rPr lang="en-US" sz="3200" dirty="0" smtClean="0"/>
              <a:t>What is a Canteen Violation</a:t>
            </a:r>
            <a:br>
              <a:rPr lang="en-US" sz="3200" dirty="0" smtClean="0"/>
            </a:br>
            <a:endParaRPr lang="en-US" sz="3200" dirty="0"/>
          </a:p>
        </p:txBody>
      </p:sp>
      <p:sp>
        <p:nvSpPr>
          <p:cNvPr id="3" name="Content Placeholder 2"/>
          <p:cNvSpPr>
            <a:spLocks noGrp="1"/>
          </p:cNvSpPr>
          <p:nvPr>
            <p:ph idx="1"/>
          </p:nvPr>
        </p:nvSpPr>
        <p:spPr>
          <a:xfrm>
            <a:off x="533400" y="1845733"/>
            <a:ext cx="8001000" cy="4859867"/>
          </a:xfrm>
        </p:spPr>
        <p:txBody>
          <a:bodyPr/>
          <a:lstStyle/>
          <a:p>
            <a:pPr algn="ctr" hangingPunct="0"/>
            <a:r>
              <a:rPr lang="en-US" dirty="0" smtClean="0">
                <a:solidFill>
                  <a:srgbClr val="FFFF00"/>
                </a:solidFill>
              </a:rPr>
              <a:t>Simply, </a:t>
            </a:r>
            <a:r>
              <a:rPr lang="en-US" dirty="0">
                <a:solidFill>
                  <a:srgbClr val="FFFF00"/>
                </a:solidFill>
              </a:rPr>
              <a:t>a canteen violation is a violation of any </a:t>
            </a:r>
            <a:r>
              <a:rPr lang="en-US" u="sng" dirty="0">
                <a:solidFill>
                  <a:srgbClr val="FFFF00"/>
                </a:solidFill>
              </a:rPr>
              <a:t>posted</a:t>
            </a:r>
            <a:r>
              <a:rPr lang="en-US" dirty="0">
                <a:solidFill>
                  <a:srgbClr val="FFFF00"/>
                </a:solidFill>
              </a:rPr>
              <a:t> Canteen rule</a:t>
            </a:r>
            <a:r>
              <a:rPr lang="en-US" dirty="0" smtClean="0">
                <a:solidFill>
                  <a:srgbClr val="FFFF00"/>
                </a:solidFill>
              </a:rPr>
              <a:t>.</a:t>
            </a:r>
          </a:p>
          <a:p>
            <a:pPr marL="0" indent="0" algn="ctr" hangingPunct="0">
              <a:buNone/>
            </a:pPr>
            <a:endParaRPr lang="en-US" dirty="0" smtClean="0">
              <a:solidFill>
                <a:srgbClr val="FFFF00"/>
              </a:solidFill>
            </a:endParaRPr>
          </a:p>
          <a:p>
            <a:pPr marL="0" indent="0" algn="ctr" hangingPunct="0">
              <a:buNone/>
            </a:pPr>
            <a:r>
              <a:rPr lang="en-US" dirty="0" smtClean="0">
                <a:solidFill>
                  <a:srgbClr val="FFFF00"/>
                </a:solidFill>
              </a:rPr>
              <a:t> </a:t>
            </a:r>
          </a:p>
          <a:p>
            <a:pPr algn="ctr" hangingPunct="0"/>
            <a:r>
              <a:rPr lang="en-US" dirty="0" smtClean="0">
                <a:solidFill>
                  <a:srgbClr val="FFFF00"/>
                </a:solidFill>
              </a:rPr>
              <a:t>If </a:t>
            </a:r>
            <a:r>
              <a:rPr lang="en-US" dirty="0">
                <a:solidFill>
                  <a:srgbClr val="FFFF00"/>
                </a:solidFill>
              </a:rPr>
              <a:t>the violation is for anything else it is a post violation</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3708595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001000" cy="5943600"/>
          </a:xfrm>
        </p:spPr>
        <p:txBody>
          <a:bodyPr/>
          <a:lstStyle/>
          <a:p>
            <a:r>
              <a:rPr lang="en-US" dirty="0" smtClean="0"/>
              <a:t>Canteen Violation are handled differently than Post Violations</a:t>
            </a:r>
          </a:p>
          <a:p>
            <a:r>
              <a:rPr lang="en-US" dirty="0" smtClean="0"/>
              <a:t>The Initial hearing is held by a selected Panel of 3 post members called the 3 member disciplinary panel.</a:t>
            </a:r>
          </a:p>
          <a:p>
            <a:r>
              <a:rPr lang="en-US" dirty="0" smtClean="0"/>
              <a:t>These </a:t>
            </a:r>
            <a:r>
              <a:rPr lang="en-US" dirty="0"/>
              <a:t>Members are chosen by the BOT for their good standing and good values</a:t>
            </a:r>
          </a:p>
          <a:p>
            <a:r>
              <a:rPr lang="en-US" dirty="0"/>
              <a:t>If done correctly Canteen Violations </a:t>
            </a:r>
            <a:r>
              <a:rPr lang="en-US" dirty="0">
                <a:solidFill>
                  <a:srgbClr val="FFC000"/>
                </a:solidFill>
              </a:rPr>
              <a:t>“Start and Finish” </a:t>
            </a:r>
            <a:r>
              <a:rPr lang="en-US" dirty="0"/>
              <a:t>at the Post. </a:t>
            </a:r>
            <a:endParaRPr lang="en-US" dirty="0" smtClean="0"/>
          </a:p>
          <a:p>
            <a:r>
              <a:rPr lang="en-US" dirty="0" smtClean="0"/>
              <a:t>The District, Department and </a:t>
            </a:r>
            <a:r>
              <a:rPr lang="en-US" dirty="0"/>
              <a:t>National are not </a:t>
            </a:r>
            <a:r>
              <a:rPr lang="en-US" dirty="0" smtClean="0"/>
              <a:t>normally involved</a:t>
            </a:r>
            <a:r>
              <a:rPr lang="en-US" dirty="0"/>
              <a:t>.</a:t>
            </a:r>
          </a:p>
          <a:p>
            <a:endParaRPr lang="en-US" dirty="0" smtClean="0"/>
          </a:p>
        </p:txBody>
      </p:sp>
    </p:spTree>
    <p:extLst>
      <p:ext uri="{BB962C8B-B14F-4D97-AF65-F5344CB8AC3E}">
        <p14:creationId xmlns:p14="http://schemas.microsoft.com/office/powerpoint/2010/main" val="277173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If the BOT is in charge of </a:t>
            </a:r>
            <a:r>
              <a:rPr lang="en-US" sz="3200" smtClean="0"/>
              <a:t>the Canteen why </a:t>
            </a:r>
            <a:r>
              <a:rPr lang="en-US" sz="3200" dirty="0" smtClean="0"/>
              <a:t>don’t they hear the charges? </a:t>
            </a:r>
            <a:r>
              <a:rPr lang="en-US" sz="3200" dirty="0" smtClean="0">
                <a:solidFill>
                  <a:srgbClr val="FFFF00"/>
                </a:solidFill>
              </a:rPr>
              <a:t>(Good Question)</a:t>
            </a:r>
            <a:endParaRPr lang="en-US" sz="3200" dirty="0">
              <a:solidFill>
                <a:srgbClr val="FFFF00"/>
              </a:solidFill>
            </a:endParaRPr>
          </a:p>
        </p:txBody>
      </p:sp>
      <p:sp>
        <p:nvSpPr>
          <p:cNvPr id="3" name="Content Placeholder 2"/>
          <p:cNvSpPr>
            <a:spLocks noGrp="1"/>
          </p:cNvSpPr>
          <p:nvPr>
            <p:ph idx="1"/>
          </p:nvPr>
        </p:nvSpPr>
        <p:spPr>
          <a:xfrm>
            <a:off x="533400" y="1295400"/>
            <a:ext cx="8001000" cy="5105400"/>
          </a:xfrm>
        </p:spPr>
        <p:txBody>
          <a:bodyPr/>
          <a:lstStyle/>
          <a:p>
            <a:endParaRPr lang="en-US" sz="2400" dirty="0" smtClean="0"/>
          </a:p>
          <a:p>
            <a:r>
              <a:rPr lang="en-US" sz="2800" dirty="0" smtClean="0"/>
              <a:t>Since </a:t>
            </a:r>
            <a:r>
              <a:rPr lang="en-US" sz="2800" dirty="0"/>
              <a:t>Canteen Violations are handled at the post </a:t>
            </a:r>
            <a:r>
              <a:rPr lang="en-US" sz="2800" dirty="0" smtClean="0"/>
              <a:t>level </a:t>
            </a:r>
            <a:r>
              <a:rPr lang="en-US" sz="2800" dirty="0"/>
              <a:t>(from start to finish</a:t>
            </a:r>
            <a:r>
              <a:rPr lang="en-US" sz="2800" dirty="0" smtClean="0"/>
              <a:t>).</a:t>
            </a:r>
          </a:p>
          <a:p>
            <a:r>
              <a:rPr lang="en-US" sz="2800" dirty="0" smtClean="0"/>
              <a:t> </a:t>
            </a:r>
            <a:r>
              <a:rPr lang="en-US" sz="2800" dirty="0"/>
              <a:t>A</a:t>
            </a:r>
            <a:r>
              <a:rPr lang="en-US" sz="2800" dirty="0" smtClean="0"/>
              <a:t>llowing </a:t>
            </a:r>
            <a:r>
              <a:rPr lang="en-US" sz="2800" dirty="0"/>
              <a:t>the three member panel to hear the charges first, </a:t>
            </a:r>
            <a:r>
              <a:rPr lang="en-US" sz="2800" dirty="0" smtClean="0"/>
              <a:t>permits </a:t>
            </a:r>
            <a:r>
              <a:rPr lang="en-US" sz="2800" dirty="0"/>
              <a:t>the accused member to exercise their right of appeal.</a:t>
            </a:r>
          </a:p>
          <a:p>
            <a:endParaRPr lang="en-US" sz="2800" dirty="0"/>
          </a:p>
          <a:p>
            <a:r>
              <a:rPr lang="en-US" sz="2800" dirty="0"/>
              <a:t>The Board of Trustees is the </a:t>
            </a:r>
            <a:r>
              <a:rPr lang="en-US" sz="2800" u="sng" dirty="0"/>
              <a:t>appellate Board </a:t>
            </a:r>
            <a:r>
              <a:rPr lang="en-US" sz="2800" dirty="0" smtClean="0"/>
              <a:t>and… </a:t>
            </a:r>
          </a:p>
          <a:p>
            <a:endParaRPr lang="en-US" sz="2800" dirty="0" smtClean="0"/>
          </a:p>
          <a:p>
            <a:r>
              <a:rPr lang="en-US" sz="2800" dirty="0" smtClean="0"/>
              <a:t>Their </a:t>
            </a:r>
            <a:r>
              <a:rPr lang="en-US" sz="2800" dirty="0"/>
              <a:t>decision is final.</a:t>
            </a:r>
          </a:p>
          <a:p>
            <a:endParaRPr lang="en-US" sz="2800" dirty="0"/>
          </a:p>
        </p:txBody>
      </p:sp>
    </p:spTree>
    <p:extLst>
      <p:ext uri="{BB962C8B-B14F-4D97-AF65-F5344CB8AC3E}">
        <p14:creationId xmlns:p14="http://schemas.microsoft.com/office/powerpoint/2010/main" val="265481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762000" y="457200"/>
            <a:ext cx="7772400" cy="1143000"/>
          </a:xfrm>
        </p:spPr>
        <p:txBody>
          <a:bodyPr/>
          <a:lstStyle/>
          <a:p>
            <a:r>
              <a:rPr lang="en-US" dirty="0" smtClean="0"/>
              <a:t>Why is it important ?</a:t>
            </a:r>
            <a:endParaRPr lang="en-US" dirty="0"/>
          </a:p>
        </p:txBody>
      </p:sp>
      <p:sp>
        <p:nvSpPr>
          <p:cNvPr id="8" name="Subtitle 7"/>
          <p:cNvSpPr txBox="1">
            <a:spLocks noGrp="1"/>
          </p:cNvSpPr>
          <p:nvPr>
            <p:ph type="subTitle" idx="1"/>
          </p:nvPr>
        </p:nvSpPr>
        <p:spPr>
          <a:xfrm>
            <a:off x="457200" y="1905000"/>
            <a:ext cx="8153400" cy="4228850"/>
          </a:xfrm>
          <a:prstGeom prst="rect">
            <a:avLst/>
          </a:prstGeom>
          <a:noFill/>
        </p:spPr>
        <p:txBody>
          <a:bodyPr wrap="square" rtlCol="0">
            <a:spAutoFit/>
          </a:bodyPr>
          <a:lstStyle/>
          <a:p>
            <a:pPr algn="ctr"/>
            <a:r>
              <a:rPr lang="en-US" sz="3200" dirty="0" smtClean="0">
                <a:latin typeface="Arial" panose="020B0604020202020204" pitchFamily="34" charset="0"/>
                <a:cs typeface="Arial" panose="020B0604020202020204" pitchFamily="34" charset="0"/>
              </a:rPr>
              <a:t>Most members know they have rights in the organization and that there is a disciplinary process that needs to be followed. </a:t>
            </a:r>
          </a:p>
          <a:p>
            <a:pPr algn="ctr"/>
            <a:r>
              <a:rPr lang="en-US" dirty="0" smtClean="0">
                <a:latin typeface="Arial" panose="020B0604020202020204" pitchFamily="34" charset="0"/>
                <a:cs typeface="Arial" panose="020B0604020202020204" pitchFamily="34" charset="0"/>
              </a:rPr>
              <a:t>And they will rightfully  call foul if it is not followed correctly or not done at all. Causing the</a:t>
            </a:r>
          </a:p>
          <a:p>
            <a:pPr algn="ctr"/>
            <a:r>
              <a:rPr lang="en-US" dirty="0" smtClean="0">
                <a:latin typeface="Arial" panose="020B0604020202020204" pitchFamily="34" charset="0"/>
                <a:cs typeface="Arial" panose="020B0604020202020204" pitchFamily="34" charset="0"/>
              </a:rPr>
              <a:t>District / Department to step in on the members behalf. </a:t>
            </a:r>
            <a:endParaRPr lang="en-US" sz="3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2403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a:t>
            </a:r>
            <a:endParaRPr lang="en-US" dirty="0"/>
          </a:p>
        </p:txBody>
      </p:sp>
      <p:sp>
        <p:nvSpPr>
          <p:cNvPr id="3" name="Content Placeholder 2"/>
          <p:cNvSpPr>
            <a:spLocks noGrp="1"/>
          </p:cNvSpPr>
          <p:nvPr>
            <p:ph idx="1"/>
          </p:nvPr>
        </p:nvSpPr>
        <p:spPr/>
        <p:txBody>
          <a:bodyPr/>
          <a:lstStyle/>
          <a:p>
            <a:r>
              <a:rPr lang="en-US" dirty="0" smtClean="0"/>
              <a:t>Upon receipt of a written Canteen violation. The Chairman of the BOT checks it for completeness and that it is properly signed by the accuser… Once satisfied.</a:t>
            </a:r>
          </a:p>
          <a:p>
            <a:r>
              <a:rPr lang="en-US" dirty="0" smtClean="0"/>
              <a:t>The Chairman will sign for receipt of the charges. </a:t>
            </a:r>
          </a:p>
          <a:p>
            <a:r>
              <a:rPr lang="en-US" dirty="0" smtClean="0"/>
              <a:t>The Chairman within 5 days will send a notification letter by certified mail to the accused.</a:t>
            </a:r>
            <a:endParaRPr lang="en-US" dirty="0"/>
          </a:p>
        </p:txBody>
      </p:sp>
    </p:spTree>
    <p:extLst>
      <p:ext uri="{BB962C8B-B14F-4D97-AF65-F5344CB8AC3E}">
        <p14:creationId xmlns:p14="http://schemas.microsoft.com/office/powerpoint/2010/main" val="1939758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01000" cy="5638800"/>
          </a:xfrm>
        </p:spPr>
        <p:txBody>
          <a:bodyPr/>
          <a:lstStyle/>
          <a:p>
            <a:r>
              <a:rPr lang="en-US" sz="2800" dirty="0" smtClean="0"/>
              <a:t>The letter must contain the date, time and location of the hearing as well as a copy of the charges.</a:t>
            </a:r>
          </a:p>
          <a:p>
            <a:endParaRPr lang="en-US" sz="2800" dirty="0" smtClean="0"/>
          </a:p>
          <a:p>
            <a:r>
              <a:rPr lang="en-US" sz="2800" dirty="0" smtClean="0"/>
              <a:t>While no time limit is set in the CBL in regard to how soon a hearing can be held on a canteen violation. It is highly recommended that sufficient time for the post office to deliver the letter be allowed.</a:t>
            </a:r>
          </a:p>
          <a:p>
            <a:endParaRPr lang="en-US" sz="2800" smtClean="0"/>
          </a:p>
          <a:p>
            <a:r>
              <a:rPr lang="en-US" sz="2800" smtClean="0"/>
              <a:t>The </a:t>
            </a:r>
            <a:r>
              <a:rPr lang="en-US" sz="2800" dirty="0" smtClean="0"/>
              <a:t>notification letter must be sent by certified mail. </a:t>
            </a:r>
          </a:p>
        </p:txBody>
      </p:sp>
    </p:spTree>
    <p:extLst>
      <p:ext uri="{BB962C8B-B14F-4D97-AF65-F5344CB8AC3E}">
        <p14:creationId xmlns:p14="http://schemas.microsoft.com/office/powerpoint/2010/main" val="48643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363"/>
            <a:ext cx="8001000" cy="731837"/>
          </a:xfrm>
        </p:spPr>
        <p:txBody>
          <a:bodyPr/>
          <a:lstStyle/>
          <a:p>
            <a:r>
              <a:rPr lang="en-US" dirty="0" smtClean="0"/>
              <a:t>Sample notification letter</a:t>
            </a:r>
            <a:endParaRPr lang="en-US" dirty="0"/>
          </a:p>
        </p:txBody>
      </p:sp>
      <p:sp>
        <p:nvSpPr>
          <p:cNvPr id="3" name="Content Placeholder 2"/>
          <p:cNvSpPr>
            <a:spLocks noGrp="1"/>
          </p:cNvSpPr>
          <p:nvPr>
            <p:ph idx="1"/>
          </p:nvPr>
        </p:nvSpPr>
        <p:spPr>
          <a:xfrm>
            <a:off x="533400" y="1371600"/>
            <a:ext cx="8001000" cy="5181600"/>
          </a:xfrm>
        </p:spPr>
        <p:txBody>
          <a:bodyPr/>
          <a:lstStyle/>
          <a:p>
            <a:pPr>
              <a:lnSpc>
                <a:spcPct val="80000"/>
              </a:lnSpc>
              <a:buNone/>
            </a:pPr>
            <a:r>
              <a:rPr lang="en-US" altLang="en-US" sz="2400" dirty="0"/>
              <a:t>Dear Mr. ----</a:t>
            </a:r>
          </a:p>
          <a:p>
            <a:pPr>
              <a:lnSpc>
                <a:spcPct val="80000"/>
              </a:lnSpc>
              <a:buNone/>
            </a:pPr>
            <a:r>
              <a:rPr lang="en-US" altLang="en-US" sz="2400" dirty="0"/>
              <a:t>	You are hereby cited to appear for a hearing </a:t>
            </a:r>
            <a:r>
              <a:rPr lang="en-US" altLang="en-US" sz="2400" dirty="0" smtClean="0"/>
              <a:t>in the </a:t>
            </a:r>
            <a:r>
              <a:rPr lang="en-US" altLang="en-US" sz="2400" dirty="0"/>
              <a:t>AMVETS Post __ </a:t>
            </a:r>
            <a:r>
              <a:rPr lang="en-US" altLang="en-US" sz="2400" dirty="0" smtClean="0"/>
              <a:t>meeting room before </a:t>
            </a:r>
            <a:r>
              <a:rPr lang="en-US" altLang="en-US" sz="2400" dirty="0"/>
              <a:t>a 3 member panel at 8:00p.m. on Wednesday November 15, </a:t>
            </a:r>
            <a:r>
              <a:rPr lang="en-US" altLang="en-US" sz="2400" dirty="0" smtClean="0"/>
              <a:t>20__, </a:t>
            </a:r>
            <a:r>
              <a:rPr lang="en-US" altLang="en-US" sz="2400" dirty="0"/>
              <a:t>to show cause why you should not be suspended from the canteen on the following charges:</a:t>
            </a:r>
          </a:p>
          <a:p>
            <a:pPr>
              <a:lnSpc>
                <a:spcPct val="80000"/>
              </a:lnSpc>
              <a:buNone/>
            </a:pPr>
            <a:r>
              <a:rPr lang="en-US" altLang="en-US" sz="2400" dirty="0"/>
              <a:t>		</a:t>
            </a:r>
            <a:r>
              <a:rPr lang="en-US" altLang="en-US" sz="2400" dirty="0">
                <a:solidFill>
                  <a:srgbClr val="FFFF00"/>
                </a:solidFill>
              </a:rPr>
              <a:t> [Text or copy of charges and specifications]</a:t>
            </a:r>
          </a:p>
          <a:p>
            <a:pPr>
              <a:lnSpc>
                <a:spcPct val="80000"/>
              </a:lnSpc>
              <a:buNone/>
            </a:pPr>
            <a:r>
              <a:rPr lang="en-US" altLang="en-US" sz="2400" dirty="0"/>
              <a:t>	</a:t>
            </a:r>
          </a:p>
          <a:p>
            <a:pPr>
              <a:lnSpc>
                <a:spcPct val="80000"/>
              </a:lnSpc>
              <a:buNone/>
            </a:pPr>
            <a:r>
              <a:rPr lang="en-US" altLang="en-US" sz="2400" dirty="0"/>
              <a:t>By order of the Board of Trustees, </a:t>
            </a:r>
            <a:endParaRPr lang="en-US" altLang="en-US" sz="2400" dirty="0" smtClean="0"/>
          </a:p>
          <a:p>
            <a:pPr>
              <a:lnSpc>
                <a:spcPct val="80000"/>
              </a:lnSpc>
              <a:buNone/>
            </a:pPr>
            <a:r>
              <a:rPr lang="en-US" altLang="en-US" sz="2400" dirty="0"/>
              <a:t>					</a:t>
            </a:r>
            <a:endParaRPr lang="en-US" altLang="en-US" sz="2400" dirty="0" smtClean="0"/>
          </a:p>
          <a:p>
            <a:pPr>
              <a:lnSpc>
                <a:spcPct val="80000"/>
              </a:lnSpc>
              <a:buNone/>
            </a:pPr>
            <a:r>
              <a:rPr lang="en-US" altLang="en-US" sz="2400" dirty="0"/>
              <a:t>	</a:t>
            </a:r>
            <a:r>
              <a:rPr lang="en-US" altLang="en-US" sz="2400" dirty="0" smtClean="0"/>
              <a:t>				Joey E. Brown, </a:t>
            </a:r>
          </a:p>
          <a:p>
            <a:pPr>
              <a:lnSpc>
                <a:spcPct val="80000"/>
              </a:lnSpc>
              <a:buNone/>
            </a:pPr>
            <a:r>
              <a:rPr lang="en-US" altLang="en-US" sz="2400" dirty="0" smtClean="0"/>
              <a:t>                                            Chairman</a:t>
            </a:r>
          </a:p>
          <a:p>
            <a:pPr>
              <a:lnSpc>
                <a:spcPct val="80000"/>
              </a:lnSpc>
              <a:buNone/>
            </a:pPr>
            <a:r>
              <a:rPr lang="en-US" altLang="en-US" sz="2400" dirty="0" smtClean="0"/>
              <a:t>					Post __ Board of Trustees</a:t>
            </a:r>
          </a:p>
          <a:p>
            <a:pPr algn="ctr">
              <a:lnSpc>
                <a:spcPct val="80000"/>
              </a:lnSpc>
              <a:buNone/>
            </a:pPr>
            <a:r>
              <a:rPr lang="en-US" altLang="en-US" sz="2400" dirty="0" smtClean="0">
                <a:solidFill>
                  <a:srgbClr val="FF0000"/>
                </a:solidFill>
              </a:rPr>
              <a:t>(</a:t>
            </a:r>
            <a:r>
              <a:rPr lang="en-US" altLang="en-US" sz="2400" dirty="0">
                <a:solidFill>
                  <a:srgbClr val="FF0000"/>
                </a:solidFill>
              </a:rPr>
              <a:t>Copy of Charges must accompany Notification letter)</a:t>
            </a:r>
          </a:p>
          <a:p>
            <a:endParaRPr lang="en-US" dirty="0"/>
          </a:p>
        </p:txBody>
      </p:sp>
    </p:spTree>
    <p:extLst>
      <p:ext uri="{BB962C8B-B14F-4D97-AF65-F5344CB8AC3E}">
        <p14:creationId xmlns:p14="http://schemas.microsoft.com/office/powerpoint/2010/main" val="13978185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a:t>
            </a:r>
            <a:endParaRPr lang="en-US" dirty="0"/>
          </a:p>
        </p:txBody>
      </p:sp>
      <p:sp>
        <p:nvSpPr>
          <p:cNvPr id="3" name="Content Placeholder 2"/>
          <p:cNvSpPr>
            <a:spLocks noGrp="1"/>
          </p:cNvSpPr>
          <p:nvPr>
            <p:ph idx="1"/>
          </p:nvPr>
        </p:nvSpPr>
        <p:spPr/>
        <p:txBody>
          <a:bodyPr/>
          <a:lstStyle/>
          <a:p>
            <a:pPr algn="ctr"/>
            <a:r>
              <a:rPr lang="en-US" sz="2800" b="1" dirty="0"/>
              <a:t>No member against whom charges have been preferred, or who has preferred charges against, shall sit in judgment on any board, committee, or panel deciding the issue. (NCBL appendix B sec.4)</a:t>
            </a:r>
          </a:p>
          <a:p>
            <a:pPr algn="ctr"/>
            <a:endParaRPr lang="en-US" sz="2800" b="1" dirty="0"/>
          </a:p>
          <a:p>
            <a:pPr algn="ctr"/>
            <a:endParaRPr lang="en-US" sz="2800" dirty="0"/>
          </a:p>
          <a:p>
            <a:pPr algn="ctr"/>
            <a:r>
              <a:rPr lang="en-US" sz="2800" dirty="0"/>
              <a:t>If the accused is not present at the start of the hearing the case will continue to finalization in        their absence. </a:t>
            </a:r>
            <a:r>
              <a:rPr lang="en-US" sz="2400" b="1" dirty="0"/>
              <a:t>(per Roberts Rules of Order)</a:t>
            </a:r>
            <a:endParaRPr lang="en-US" sz="2400" dirty="0"/>
          </a:p>
          <a:p>
            <a:endParaRPr lang="en-US" dirty="0"/>
          </a:p>
        </p:txBody>
      </p:sp>
    </p:spTree>
    <p:extLst>
      <p:ext uri="{BB962C8B-B14F-4D97-AF65-F5344CB8AC3E}">
        <p14:creationId xmlns:p14="http://schemas.microsoft.com/office/powerpoint/2010/main" val="287213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01000" cy="5638800"/>
          </a:xfrm>
        </p:spPr>
        <p:txBody>
          <a:bodyPr/>
          <a:lstStyle/>
          <a:p>
            <a:r>
              <a:rPr lang="en-US" sz="2800" dirty="0" smtClean="0"/>
              <a:t>The presiding member of the 3 member panel shall decide all questions as to relevancy of evidence and the regularity of the hearing.</a:t>
            </a:r>
          </a:p>
          <a:p>
            <a:endParaRPr lang="en-US" sz="2800" dirty="0" smtClean="0"/>
          </a:p>
          <a:p>
            <a:r>
              <a:rPr lang="en-US" sz="2800" dirty="0" smtClean="0"/>
              <a:t>The accused </a:t>
            </a:r>
            <a:r>
              <a:rPr lang="en-US" sz="2800" dirty="0"/>
              <a:t>has the right to question and cross-examine his accuser(s) as well as any witnesses for or against the him. </a:t>
            </a:r>
            <a:endParaRPr lang="en-US" sz="2800" dirty="0" smtClean="0"/>
          </a:p>
          <a:p>
            <a:endParaRPr lang="en-US" sz="2800" dirty="0" smtClean="0"/>
          </a:p>
          <a:p>
            <a:r>
              <a:rPr lang="en-US" sz="2800" dirty="0" smtClean="0"/>
              <a:t>At </a:t>
            </a:r>
            <a:r>
              <a:rPr lang="en-US" sz="2800" dirty="0"/>
              <a:t>the conclusion of the hearing a verdict will be reached by the panel by majority </a:t>
            </a:r>
            <a:r>
              <a:rPr lang="en-US" sz="2800" dirty="0" smtClean="0"/>
              <a:t>vote.</a:t>
            </a:r>
            <a:endParaRPr lang="en-US" sz="2000" b="1" dirty="0"/>
          </a:p>
          <a:p>
            <a:endParaRPr lang="en-US" sz="2800" dirty="0" smtClean="0"/>
          </a:p>
          <a:p>
            <a:endParaRPr lang="en-US" sz="2800" dirty="0"/>
          </a:p>
        </p:txBody>
      </p:sp>
    </p:spTree>
    <p:extLst>
      <p:ext uri="{BB962C8B-B14F-4D97-AF65-F5344CB8AC3E}">
        <p14:creationId xmlns:p14="http://schemas.microsoft.com/office/powerpoint/2010/main" val="355060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57200"/>
            <a:ext cx="8001000" cy="5638800"/>
          </a:xfrm>
        </p:spPr>
        <p:txBody>
          <a:bodyPr/>
          <a:lstStyle/>
          <a:p>
            <a:r>
              <a:rPr lang="en-US" sz="2800" dirty="0"/>
              <a:t>Upon reaching a verdict and deciding on any sanctions the panel will then present their </a:t>
            </a:r>
            <a:r>
              <a:rPr lang="en-US" sz="2800" dirty="0" smtClean="0"/>
              <a:t>recommendations in writing </a:t>
            </a:r>
            <a:r>
              <a:rPr lang="en-US" sz="2800" dirty="0"/>
              <a:t>to the board of Trustees. The board after receiving the recommendation may uphold the panel’s decision or lesson the panels recommended sanctions. </a:t>
            </a:r>
            <a:endParaRPr lang="en-US" sz="2800" dirty="0" smtClean="0"/>
          </a:p>
          <a:p>
            <a:r>
              <a:rPr lang="en-US" sz="2800" dirty="0" smtClean="0"/>
              <a:t>But </a:t>
            </a:r>
            <a:r>
              <a:rPr lang="en-US" sz="2800" dirty="0"/>
              <a:t>the board cannot issue a more severe punishment. </a:t>
            </a:r>
            <a:r>
              <a:rPr lang="en-US" sz="2800" b="1" dirty="0"/>
              <a:t>(Roberts Rules)</a:t>
            </a:r>
            <a:r>
              <a:rPr lang="en-US" sz="2800" dirty="0"/>
              <a:t> </a:t>
            </a:r>
            <a:endParaRPr lang="en-US" sz="2800" dirty="0" smtClean="0"/>
          </a:p>
          <a:p>
            <a:r>
              <a:rPr lang="en-US" sz="2800" dirty="0" smtClean="0"/>
              <a:t>The </a:t>
            </a:r>
            <a:r>
              <a:rPr lang="en-US" sz="2800" dirty="0"/>
              <a:t>board will then send a copy of its decision to the member by certified </a:t>
            </a:r>
            <a:r>
              <a:rPr lang="en-US" sz="2800" dirty="0" smtClean="0"/>
              <a:t>mail. Along with information on the appeal process.</a:t>
            </a:r>
            <a:endParaRPr lang="en-US" sz="2800" dirty="0"/>
          </a:p>
        </p:txBody>
      </p:sp>
    </p:spTree>
    <p:extLst>
      <p:ext uri="{BB962C8B-B14F-4D97-AF65-F5344CB8AC3E}">
        <p14:creationId xmlns:p14="http://schemas.microsoft.com/office/powerpoint/2010/main" val="413334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363"/>
            <a:ext cx="8001000" cy="731837"/>
          </a:xfrm>
        </p:spPr>
        <p:txBody>
          <a:bodyPr/>
          <a:lstStyle/>
          <a:p>
            <a:r>
              <a:rPr lang="en-US" dirty="0" smtClean="0"/>
              <a:t>Appeal</a:t>
            </a:r>
            <a:endParaRPr lang="en-US" dirty="0"/>
          </a:p>
        </p:txBody>
      </p:sp>
      <p:sp>
        <p:nvSpPr>
          <p:cNvPr id="3" name="Content Placeholder 2"/>
          <p:cNvSpPr>
            <a:spLocks noGrp="1"/>
          </p:cNvSpPr>
          <p:nvPr>
            <p:ph idx="1"/>
          </p:nvPr>
        </p:nvSpPr>
        <p:spPr>
          <a:xfrm>
            <a:off x="533400" y="1066800"/>
            <a:ext cx="8001000" cy="5029200"/>
          </a:xfrm>
        </p:spPr>
        <p:txBody>
          <a:bodyPr/>
          <a:lstStyle/>
          <a:p>
            <a:pPr marL="0" indent="0">
              <a:buNone/>
            </a:pPr>
            <a:endParaRPr lang="en-US" sz="2800" dirty="0" smtClean="0"/>
          </a:p>
          <a:p>
            <a:r>
              <a:rPr lang="en-US" sz="2800" dirty="0" smtClean="0"/>
              <a:t>If </a:t>
            </a:r>
            <a:r>
              <a:rPr lang="en-US" sz="2800" dirty="0"/>
              <a:t>the member appeals the decision the process starts </a:t>
            </a:r>
            <a:r>
              <a:rPr lang="en-US" sz="2800" dirty="0" smtClean="0"/>
              <a:t>over. </a:t>
            </a:r>
            <a:r>
              <a:rPr lang="en-US" sz="2800" dirty="0"/>
              <a:t>S</a:t>
            </a:r>
            <a:r>
              <a:rPr lang="en-US" sz="2800" dirty="0" smtClean="0"/>
              <a:t>tarting </a:t>
            </a:r>
            <a:r>
              <a:rPr lang="en-US" sz="2800" dirty="0"/>
              <a:t>with the certified letter announcing the </a:t>
            </a:r>
            <a:r>
              <a:rPr lang="en-US" sz="2800" dirty="0" smtClean="0"/>
              <a:t>time, date </a:t>
            </a:r>
            <a:r>
              <a:rPr lang="en-US" sz="2800" dirty="0"/>
              <a:t>and place of the appeal hearing before the entire Board of Trustees in which the chairman of the BOT is the chair. </a:t>
            </a:r>
          </a:p>
        </p:txBody>
      </p:sp>
    </p:spTree>
    <p:extLst>
      <p:ext uri="{BB962C8B-B14F-4D97-AF65-F5344CB8AC3E}">
        <p14:creationId xmlns:p14="http://schemas.microsoft.com/office/powerpoint/2010/main" val="344143768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a:t>
            </a:r>
            <a:endParaRPr lang="en-US" dirty="0"/>
          </a:p>
        </p:txBody>
      </p:sp>
      <p:sp>
        <p:nvSpPr>
          <p:cNvPr id="3" name="Content Placeholder 2"/>
          <p:cNvSpPr>
            <a:spLocks noGrp="1"/>
          </p:cNvSpPr>
          <p:nvPr>
            <p:ph idx="1"/>
          </p:nvPr>
        </p:nvSpPr>
        <p:spPr/>
        <p:txBody>
          <a:bodyPr/>
          <a:lstStyle/>
          <a:p>
            <a:r>
              <a:rPr lang="en-US" sz="2800" dirty="0"/>
              <a:t>Note that after the appeal hearing the board may render and issue any verdict and sanction the board desires in regard to a canteen suspension and are no longer limited to any decision made by the 3 member panel</a:t>
            </a:r>
            <a:r>
              <a:rPr lang="en-US" sz="2800" dirty="0" smtClean="0"/>
              <a:t>. </a:t>
            </a:r>
          </a:p>
          <a:p>
            <a:endParaRPr lang="en-US" sz="2800" dirty="0"/>
          </a:p>
          <a:p>
            <a:r>
              <a:rPr lang="en-US" sz="2800" dirty="0"/>
              <a:t>If the appeal hearing was conducted properly the member has no further appeal and the decision of the BOT is final.</a:t>
            </a:r>
          </a:p>
          <a:p>
            <a:endParaRPr lang="en-US" dirty="0"/>
          </a:p>
        </p:txBody>
      </p:sp>
    </p:spTree>
    <p:extLst>
      <p:ext uri="{BB962C8B-B14F-4D97-AF65-F5344CB8AC3E}">
        <p14:creationId xmlns:p14="http://schemas.microsoft.com/office/powerpoint/2010/main" val="15573336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Things to remember </a:t>
            </a:r>
            <a:br>
              <a:rPr lang="en-US" sz="3200" dirty="0" smtClean="0"/>
            </a:br>
            <a:r>
              <a:rPr lang="en-US" sz="2800" dirty="0" smtClean="0"/>
              <a:t>(canteen violations)</a:t>
            </a:r>
            <a:endParaRPr lang="en-US" sz="2800" dirty="0"/>
          </a:p>
        </p:txBody>
      </p:sp>
      <p:sp>
        <p:nvSpPr>
          <p:cNvPr id="3" name="Content Placeholder 2"/>
          <p:cNvSpPr>
            <a:spLocks noGrp="1"/>
          </p:cNvSpPr>
          <p:nvPr>
            <p:ph idx="1"/>
          </p:nvPr>
        </p:nvSpPr>
        <p:spPr/>
        <p:txBody>
          <a:bodyPr/>
          <a:lstStyle/>
          <a:p>
            <a:endParaRPr lang="en-US" dirty="0" smtClean="0"/>
          </a:p>
          <a:p>
            <a:r>
              <a:rPr lang="en-US" dirty="0" smtClean="0"/>
              <a:t>Unlike Post violations the three member panel hears all Canteen violations regardless of who committed the violation or what AMVET organization they belong too. Likewise the BOT hears all appeals pertaining to Canteen violations.</a:t>
            </a:r>
            <a:endParaRPr lang="en-US" dirty="0"/>
          </a:p>
        </p:txBody>
      </p:sp>
    </p:spTree>
    <p:extLst>
      <p:ext uri="{BB962C8B-B14F-4D97-AF65-F5344CB8AC3E}">
        <p14:creationId xmlns:p14="http://schemas.microsoft.com/office/powerpoint/2010/main" val="13348642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001000" cy="5791200"/>
          </a:xfrm>
        </p:spPr>
        <p:txBody>
          <a:bodyPr/>
          <a:lstStyle/>
          <a:p>
            <a:r>
              <a:rPr lang="en-US" dirty="0" smtClean="0"/>
              <a:t>DO not try to bypass any of the steps involved in the disciplinary process. Doing so invites the District or Department to intervene on behalf of the accused.</a:t>
            </a:r>
          </a:p>
          <a:p>
            <a:endParaRPr lang="en-US" dirty="0"/>
          </a:p>
          <a:p>
            <a:r>
              <a:rPr lang="en-US" dirty="0" smtClean="0"/>
              <a:t>Putting a member on a suspension without a hearing could result in charges against the officers, trustees or manager involved.</a:t>
            </a:r>
            <a:endParaRPr lang="en-US" dirty="0"/>
          </a:p>
        </p:txBody>
      </p:sp>
    </p:spTree>
    <p:extLst>
      <p:ext uri="{BB962C8B-B14F-4D97-AF65-F5344CB8AC3E}">
        <p14:creationId xmlns:p14="http://schemas.microsoft.com/office/powerpoint/2010/main" val="1326387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85800" y="304800"/>
            <a:ext cx="7772400" cy="5257800"/>
          </a:xfrm>
        </p:spPr>
        <p:txBody>
          <a:bodyPr/>
          <a:lstStyle/>
          <a:p>
            <a:pPr marL="0" indent="0" algn="ctr">
              <a:buNone/>
            </a:pPr>
            <a:r>
              <a:rPr lang="en-US" sz="4400" b="1" dirty="0" smtClean="0">
                <a:latin typeface="Arial" panose="020B0604020202020204" pitchFamily="34" charset="0"/>
                <a:cs typeface="Arial" panose="020B0604020202020204" pitchFamily="34" charset="0"/>
              </a:rPr>
              <a:t>It can also Cause</a:t>
            </a:r>
          </a:p>
          <a:p>
            <a:pPr marL="0" indent="0" algn="ctr">
              <a:buNone/>
            </a:pPr>
            <a:endParaRPr lang="en-US" sz="4400"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morale problems in the post.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and can decrease the confidence and respect the membership have in their officers and trustees.</a:t>
            </a:r>
          </a:p>
          <a:p>
            <a:endParaRPr lang="en-US" dirty="0">
              <a:latin typeface="Baskerville Old Face" panose="02020602080505020303" pitchFamily="18" charset="0"/>
            </a:endParaRPr>
          </a:p>
          <a:p>
            <a:endParaRPr lang="en-US" dirty="0"/>
          </a:p>
        </p:txBody>
      </p:sp>
      <p:pic>
        <p:nvPicPr>
          <p:cNvPr id="5123" name="Picture 3" descr="C:\Users\Home\AppData\Local\Microsoft\Windows\INetCache\IE\81IPZAMI\logo-no-respect-480.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86400" y="4267200"/>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8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par>
                                <p:cTn id="11" presetID="2" presetClass="entr" presetSubtype="2" fill="hold" nodeType="withEffect">
                                  <p:stCondLst>
                                    <p:cond delay="0"/>
                                  </p:stCondLst>
                                  <p:childTnLst>
                                    <p:set>
                                      <p:cBhvr>
                                        <p:cTn id="12" dur="1" fill="hold">
                                          <p:stCondLst>
                                            <p:cond delay="0"/>
                                          </p:stCondLst>
                                        </p:cTn>
                                        <p:tgtEl>
                                          <p:spTgt spid="5123"/>
                                        </p:tgtEl>
                                        <p:attrNameLst>
                                          <p:attrName>style.visibility</p:attrName>
                                        </p:attrNameLst>
                                      </p:cBhvr>
                                      <p:to>
                                        <p:strVal val="visible"/>
                                      </p:to>
                                    </p:set>
                                    <p:anim calcmode="lin" valueType="num">
                                      <p:cBhvr additive="base">
                                        <p:cTn id="13" dur="500" fill="hold"/>
                                        <p:tgtEl>
                                          <p:spTgt spid="5123"/>
                                        </p:tgtEl>
                                        <p:attrNameLst>
                                          <p:attrName>ppt_x</p:attrName>
                                        </p:attrNameLst>
                                      </p:cBhvr>
                                      <p:tavLst>
                                        <p:tav tm="0">
                                          <p:val>
                                            <p:strVal val="1+#ppt_w/2"/>
                                          </p:val>
                                        </p:tav>
                                        <p:tav tm="100000">
                                          <p:val>
                                            <p:strVal val="#ppt_x"/>
                                          </p:val>
                                        </p:tav>
                                      </p:tavLst>
                                    </p:anim>
                                    <p:anim calcmode="lin" valueType="num">
                                      <p:cBhvr additive="base">
                                        <p:cTn id="14"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r>
              <a:rPr lang="en-US" sz="4000" dirty="0" smtClean="0">
                <a:solidFill>
                  <a:srgbClr val="FFFF00"/>
                </a:solidFill>
              </a:rPr>
              <a:t>In no way is this guide meant to replace the CBL’s of the National or Department organizations.</a:t>
            </a:r>
          </a:p>
          <a:p>
            <a:endParaRPr lang="en-US" sz="4000" dirty="0" smtClean="0">
              <a:solidFill>
                <a:srgbClr val="FFFF00"/>
              </a:solidFill>
            </a:endParaRPr>
          </a:p>
          <a:p>
            <a:r>
              <a:rPr lang="en-US" sz="4000" dirty="0" smtClean="0">
                <a:solidFill>
                  <a:srgbClr val="FFFF00"/>
                </a:solidFill>
              </a:rPr>
              <a:t>Please read the CBL’s before handling a disciplinary case.</a:t>
            </a:r>
            <a:endParaRPr lang="en-US" sz="4000" dirty="0">
              <a:solidFill>
                <a:srgbClr val="FFFF00"/>
              </a:solidFill>
            </a:endParaRPr>
          </a:p>
        </p:txBody>
      </p:sp>
    </p:spTree>
    <p:extLst>
      <p:ext uri="{BB962C8B-B14F-4D97-AF65-F5344CB8AC3E}">
        <p14:creationId xmlns:p14="http://schemas.microsoft.com/office/powerpoint/2010/main" val="419759029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ome\AppData\Local\Microsoft\Windows\INetCache\IE\RZG43L1R\questi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533400"/>
            <a:ext cx="7671707" cy="57925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907029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Home\AppData\Local\Microsoft\Windows\INetCache\IE\RZG43L1R\questi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333" y="533400"/>
            <a:ext cx="7671707" cy="57925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2" name="Rectangle 1"/>
          <p:cNvSpPr/>
          <p:nvPr/>
        </p:nvSpPr>
        <p:spPr>
          <a:xfrm>
            <a:off x="479688" y="890527"/>
            <a:ext cx="7869351" cy="5078313"/>
          </a:xfrm>
          <a:prstGeom prst="rect">
            <a:avLst/>
          </a:prstGeom>
          <a:noFill/>
        </p:spPr>
        <p:txBody>
          <a:bodyPr wrap="square" lIns="91440" tIns="45720" rIns="91440" bIns="45720">
            <a:spAutoFit/>
          </a:bodyPr>
          <a:lstStyle/>
          <a:p>
            <a:pPr algn="ctr"/>
            <a:r>
              <a:rPr lang="en-US" sz="5400" b="1" cap="none" spc="0" dirty="0" smtClean="0">
                <a:ln w="1905">
                  <a:solidFill>
                    <a:schemeClr val="bg1"/>
                  </a:solidFill>
                </a:ln>
                <a:solidFill>
                  <a:srgbClr val="FF0000"/>
                </a:solidFill>
                <a:effectLst>
                  <a:innerShdw blurRad="69850" dist="43180" dir="5400000">
                    <a:srgbClr val="000000">
                      <a:alpha val="65000"/>
                    </a:srgbClr>
                  </a:innerShdw>
                </a:effectLst>
              </a:rPr>
              <a:t>Please contact your </a:t>
            </a:r>
          </a:p>
          <a:p>
            <a:pPr algn="ctr"/>
            <a:r>
              <a:rPr lang="en-US" sz="5400" b="1" dirty="0" smtClean="0">
                <a:ln w="1905">
                  <a:solidFill>
                    <a:schemeClr val="bg1"/>
                  </a:solidFill>
                </a:ln>
                <a:solidFill>
                  <a:srgbClr val="FF0000"/>
                </a:solidFill>
                <a:effectLst>
                  <a:innerShdw blurRad="69850" dist="43180" dir="5400000">
                    <a:srgbClr val="000000">
                      <a:alpha val="65000"/>
                    </a:srgbClr>
                  </a:innerShdw>
                </a:effectLst>
              </a:rPr>
              <a:t>District JA or Commander</a:t>
            </a:r>
          </a:p>
          <a:p>
            <a:pPr algn="ctr"/>
            <a:r>
              <a:rPr lang="en-US" sz="5400" b="1" cap="none" spc="0" dirty="0" smtClean="0">
                <a:ln w="1905">
                  <a:solidFill>
                    <a:schemeClr val="bg1"/>
                  </a:solidFill>
                </a:ln>
                <a:solidFill>
                  <a:srgbClr val="FF0000"/>
                </a:solidFill>
                <a:effectLst>
                  <a:innerShdw blurRad="69850" dist="43180" dir="5400000">
                    <a:srgbClr val="000000">
                      <a:alpha val="65000"/>
                    </a:srgbClr>
                  </a:innerShdw>
                </a:effectLst>
              </a:rPr>
              <a:t>Or call the Department JA</a:t>
            </a:r>
          </a:p>
          <a:p>
            <a:pPr algn="ctr"/>
            <a:r>
              <a:rPr lang="en-US" sz="5400" b="1" dirty="0" smtClean="0">
                <a:ln w="1905">
                  <a:solidFill>
                    <a:schemeClr val="bg1"/>
                  </a:solidFill>
                </a:ln>
                <a:solidFill>
                  <a:srgbClr val="FF0000"/>
                </a:solidFill>
                <a:effectLst>
                  <a:innerShdw blurRad="69850" dist="43180" dir="5400000">
                    <a:srgbClr val="000000">
                      <a:alpha val="65000"/>
                    </a:srgbClr>
                  </a:innerShdw>
                </a:effectLst>
              </a:rPr>
              <a:t>At 419-306-5350</a:t>
            </a:r>
            <a:endParaRPr lang="en-US" sz="5400" b="1" cap="none" spc="0" dirty="0">
              <a:ln w="1905">
                <a:solidFill>
                  <a:schemeClr val="bg1"/>
                </a:solidFill>
              </a:ln>
              <a:solidFill>
                <a:srgbClr val="FF0000"/>
              </a:soli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37360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57200" y="304800"/>
            <a:ext cx="8305800" cy="6248400"/>
          </a:xfrm>
        </p:spPr>
        <p:txBody>
          <a:bodyPr/>
          <a:lstStyle/>
          <a:p>
            <a:endParaRPr lang="en-US" dirty="0" smtClean="0"/>
          </a:p>
          <a:p>
            <a:r>
              <a:rPr lang="en-US" dirty="0" smtClean="0">
                <a:ea typeface="Baskerville-Old-Face" panose="00000400000000000000" pitchFamily="2" charset="0"/>
              </a:rPr>
              <a:t>Every post officer and trustee, by accepting the responsibility their position: </a:t>
            </a:r>
          </a:p>
          <a:p>
            <a:endParaRPr lang="en-US" dirty="0">
              <a:ea typeface="Baskerville-Old-Face" panose="00000400000000000000" pitchFamily="2" charset="0"/>
            </a:endParaRPr>
          </a:p>
          <a:p>
            <a:r>
              <a:rPr lang="en-US" dirty="0" smtClean="0">
                <a:ea typeface="Baskerville-Old-Face" panose="00000400000000000000" pitchFamily="2" charset="0"/>
              </a:rPr>
              <a:t>Owes it to the membership and themselves to study &amp; learn this process. </a:t>
            </a:r>
          </a:p>
          <a:p>
            <a:endParaRPr lang="en-US" dirty="0">
              <a:ea typeface="Baskerville-Old-Face" panose="00000400000000000000" pitchFamily="2" charset="0"/>
            </a:endParaRPr>
          </a:p>
          <a:p>
            <a:r>
              <a:rPr lang="en-US" dirty="0" smtClean="0">
                <a:ea typeface="Baskerville-Old-Face" panose="00000400000000000000" pitchFamily="2" charset="0"/>
              </a:rPr>
              <a:t>And to treat every member the same, no matter who they are, what position they may or may not hold or the offense they are accused of…</a:t>
            </a:r>
            <a:r>
              <a:rPr lang="en-US" dirty="0" smtClean="0">
                <a:solidFill>
                  <a:srgbClr val="FFFF00"/>
                </a:solidFill>
                <a:ea typeface="Baskerville-Old-Face" panose="00000400000000000000" pitchFamily="2" charset="0"/>
              </a:rPr>
              <a:t>Because!!!!</a:t>
            </a:r>
          </a:p>
          <a:p>
            <a:endParaRPr lang="en-US" dirty="0">
              <a:latin typeface="Baskerville-Old-Face" panose="00000400000000000000" pitchFamily="2" charset="0"/>
              <a:ea typeface="Baskerville-Old-Face" panose="00000400000000000000" pitchFamily="2" charset="0"/>
            </a:endParaRPr>
          </a:p>
        </p:txBody>
      </p:sp>
    </p:spTree>
    <p:extLst>
      <p:ext uri="{BB962C8B-B14F-4D97-AF65-F5344CB8AC3E}">
        <p14:creationId xmlns:p14="http://schemas.microsoft.com/office/powerpoint/2010/main" val="845328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7509748"/>
          </a:xfrm>
          <a:prstGeom prst="rect">
            <a:avLst/>
          </a:prstGeom>
        </p:spPr>
        <p:txBody>
          <a:bodyPr wrap="square">
            <a:spAutoFit/>
          </a:bodyPr>
          <a:lstStyle/>
          <a:p>
            <a:pPr marL="0" indent="0">
              <a:buNone/>
            </a:pPr>
            <a:endParaRPr lang="en-US" dirty="0" smtClean="0"/>
          </a:p>
          <a:p>
            <a:pPr algn="ctr"/>
            <a:r>
              <a:rPr lang="en-US" sz="3200" dirty="0" smtClean="0">
                <a:latin typeface="+mn-lt"/>
              </a:rPr>
              <a:t>Nothing Angers a member more than when he or she is not treated justly and by the book, or see’s that the rules are not enforced fairly or consistently. </a:t>
            </a:r>
          </a:p>
          <a:p>
            <a:pPr algn="ctr"/>
            <a:endParaRPr lang="en-US" sz="3200" dirty="0" smtClean="0">
              <a:latin typeface="+mn-lt"/>
            </a:endParaRPr>
          </a:p>
          <a:p>
            <a:pPr algn="ctr"/>
            <a:r>
              <a:rPr lang="en-US" sz="3200" dirty="0" smtClean="0">
                <a:latin typeface="+mn-lt"/>
              </a:rPr>
              <a:t>This will drive members away from your post faster than anything else.</a:t>
            </a:r>
          </a:p>
          <a:p>
            <a:endParaRPr lang="en-US" dirty="0" smtClean="0">
              <a:latin typeface="+mn-lt"/>
            </a:endParaRPr>
          </a:p>
          <a:p>
            <a:pPr marL="0" indent="0">
              <a:buNone/>
            </a:pPr>
            <a:r>
              <a:rPr lang="en-US" dirty="0" smtClean="0"/>
              <a:t>                                      </a:t>
            </a:r>
          </a:p>
          <a:p>
            <a:r>
              <a:rPr lang="en-US" dirty="0" smtClean="0">
                <a:solidFill>
                  <a:srgbClr val="00B0F0"/>
                </a:solidFill>
                <a:latin typeface="AdLib" panose="02000400000000000000" pitchFamily="2" charset="0"/>
              </a:rPr>
              <a:t>                                    </a:t>
            </a:r>
            <a:r>
              <a:rPr lang="en-US" sz="2400" dirty="0" smtClean="0">
                <a:solidFill>
                  <a:srgbClr val="FFFF00"/>
                </a:solidFill>
                <a:latin typeface="AdLib" panose="02000400000000000000" pitchFamily="2" charset="0"/>
              </a:rPr>
              <a:t>“</a:t>
            </a:r>
            <a:r>
              <a:rPr lang="en-US" sz="2400" dirty="0" smtClean="0">
                <a:solidFill>
                  <a:srgbClr val="FF0000"/>
                </a:solidFill>
                <a:latin typeface="AdLib" panose="02000400000000000000" pitchFamily="2" charset="0"/>
              </a:rPr>
              <a:t> </a:t>
            </a:r>
            <a:r>
              <a:rPr lang="en-US" sz="2400" dirty="0" smtClean="0">
                <a:solidFill>
                  <a:srgbClr val="FFFF00"/>
                </a:solidFill>
                <a:latin typeface="AdLib" panose="02000400000000000000" pitchFamily="2" charset="0"/>
              </a:rPr>
              <a:t>That wasn’t fair, I'm </a:t>
            </a:r>
            <a:r>
              <a:rPr lang="en-US" sz="2400" dirty="0" err="1" smtClean="0">
                <a:solidFill>
                  <a:srgbClr val="FFFF00"/>
                </a:solidFill>
                <a:latin typeface="AdLib" panose="02000400000000000000" pitchFamily="2" charset="0"/>
              </a:rPr>
              <a:t>Outta</a:t>
            </a:r>
            <a:r>
              <a:rPr lang="en-US" sz="2400" dirty="0" smtClean="0">
                <a:solidFill>
                  <a:srgbClr val="FFFF00"/>
                </a:solidFill>
                <a:latin typeface="AdLib" panose="02000400000000000000" pitchFamily="2" charset="0"/>
              </a:rPr>
              <a:t> Here!”</a:t>
            </a:r>
          </a:p>
          <a:p>
            <a:endParaRPr lang="en-US" dirty="0" smtClean="0">
              <a:solidFill>
                <a:srgbClr val="00B0F0"/>
              </a:solidFill>
              <a:latin typeface="AdLib" panose="02000400000000000000" pitchFamily="2" charset="0"/>
            </a:endParaRPr>
          </a:p>
          <a:p>
            <a:r>
              <a:rPr lang="en-US" dirty="0">
                <a:solidFill>
                  <a:srgbClr val="00B0F0"/>
                </a:solidFill>
                <a:latin typeface="AdLib" panose="02000400000000000000" pitchFamily="2" charset="0"/>
              </a:rPr>
              <a:t> </a:t>
            </a:r>
            <a:r>
              <a:rPr lang="en-US" dirty="0" smtClean="0">
                <a:solidFill>
                  <a:srgbClr val="00B0F0"/>
                </a:solidFill>
                <a:latin typeface="AdLib" panose="02000400000000000000" pitchFamily="2" charset="0"/>
              </a:rPr>
              <a:t>                                          </a:t>
            </a: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76900"/>
            <a:ext cx="9144000" cy="1181100"/>
          </a:xfrm>
          <a:prstGeom prst="rect">
            <a:avLst/>
          </a:prstGeom>
        </p:spPr>
      </p:pic>
      <p:pic>
        <p:nvPicPr>
          <p:cNvPr id="3" name="Picture 7" descr="C:\Users\Home\AppData\Local\Microsoft\Windows\INetCache\IE\0MHY7WTP\angry_man[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544" y="3810001"/>
            <a:ext cx="2072212" cy="2683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883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300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
            </a:r>
            <a:br>
              <a:rPr lang="en-US" dirty="0" smtClean="0"/>
            </a:br>
            <a:r>
              <a:rPr lang="en-US" dirty="0" smtClean="0"/>
              <a:t>5 things every officer and trustee should know.</a:t>
            </a:r>
            <a:endParaRPr lang="en-US" dirty="0"/>
          </a:p>
        </p:txBody>
      </p:sp>
      <p:sp>
        <p:nvSpPr>
          <p:cNvPr id="4" name="TextBox 3"/>
          <p:cNvSpPr txBox="1"/>
          <p:nvPr/>
        </p:nvSpPr>
        <p:spPr>
          <a:xfrm>
            <a:off x="838200" y="1905000"/>
            <a:ext cx="7696200" cy="4585871"/>
          </a:xfrm>
          <a:prstGeom prst="rect">
            <a:avLst/>
          </a:prstGeom>
          <a:noFill/>
        </p:spPr>
        <p:txBody>
          <a:bodyPr wrap="square" rtlCol="0">
            <a:spAutoFit/>
          </a:bodyPr>
          <a:lstStyle/>
          <a:p>
            <a:pPr algn="ctr"/>
            <a:r>
              <a:rPr lang="en-US" sz="4000" dirty="0" smtClean="0">
                <a:latin typeface="+mn-lt"/>
              </a:rPr>
              <a:t>1</a:t>
            </a:r>
            <a:r>
              <a:rPr lang="en-US" sz="2800" dirty="0" smtClean="0">
                <a:latin typeface="+mn-lt"/>
              </a:rPr>
              <a:t>. </a:t>
            </a:r>
          </a:p>
          <a:p>
            <a:pPr algn="ctr"/>
            <a:r>
              <a:rPr lang="en-US" sz="2800" b="1" dirty="0" smtClean="0">
                <a:latin typeface="+mn-lt"/>
              </a:rPr>
              <a:t>A </a:t>
            </a:r>
            <a:r>
              <a:rPr lang="en-US" sz="2800" b="1" dirty="0">
                <a:latin typeface="+mn-lt"/>
              </a:rPr>
              <a:t>member cannot be given a post or Canteen suspension without a proper hearing.</a:t>
            </a:r>
            <a:endParaRPr lang="en-US" sz="2800" dirty="0">
              <a:latin typeface="+mn-lt"/>
            </a:endParaRPr>
          </a:p>
          <a:p>
            <a:endParaRPr lang="en-US" sz="2800" dirty="0" smtClean="0">
              <a:latin typeface="+mn-lt"/>
            </a:endParaRPr>
          </a:p>
          <a:p>
            <a:pPr algn="ctr"/>
            <a:r>
              <a:rPr lang="en-US" sz="2800" dirty="0" smtClean="0">
                <a:solidFill>
                  <a:srgbClr val="FFFF00"/>
                </a:solidFill>
                <a:latin typeface="+mn-lt"/>
              </a:rPr>
              <a:t>The </a:t>
            </a:r>
            <a:r>
              <a:rPr lang="en-US" sz="2800" b="1" u="sng" dirty="0">
                <a:solidFill>
                  <a:srgbClr val="FFFF00"/>
                </a:solidFill>
                <a:latin typeface="+mn-lt"/>
              </a:rPr>
              <a:t>only</a:t>
            </a:r>
            <a:r>
              <a:rPr lang="en-US" sz="2800" dirty="0">
                <a:solidFill>
                  <a:srgbClr val="FFFF00"/>
                </a:solidFill>
                <a:latin typeface="+mn-lt"/>
              </a:rPr>
              <a:t> exception to this would be if there is reason to believe that letting the violator back in the post before </a:t>
            </a:r>
            <a:r>
              <a:rPr lang="en-US" sz="2800" dirty="0" smtClean="0">
                <a:solidFill>
                  <a:srgbClr val="FFFF00"/>
                </a:solidFill>
                <a:latin typeface="+mn-lt"/>
              </a:rPr>
              <a:t>their hearing date </a:t>
            </a:r>
            <a:r>
              <a:rPr lang="en-US" sz="2800" dirty="0">
                <a:solidFill>
                  <a:srgbClr val="FFFF00"/>
                </a:solidFill>
                <a:latin typeface="+mn-lt"/>
              </a:rPr>
              <a:t>could cause physical harm to persons or property of the post.</a:t>
            </a:r>
          </a:p>
        </p:txBody>
      </p:sp>
    </p:spTree>
    <p:extLst>
      <p:ext uri="{BB962C8B-B14F-4D97-AF65-F5344CB8AC3E}">
        <p14:creationId xmlns:p14="http://schemas.microsoft.com/office/powerpoint/2010/main" val="344670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5755422"/>
          </a:xfrm>
          <a:prstGeom prst="rect">
            <a:avLst/>
          </a:prstGeom>
          <a:noFill/>
        </p:spPr>
        <p:txBody>
          <a:bodyPr wrap="square" rtlCol="0">
            <a:spAutoFit/>
          </a:bodyPr>
          <a:lstStyle/>
          <a:p>
            <a:pPr algn="ctr"/>
            <a:endParaRPr lang="en-US" sz="2800" dirty="0" smtClean="0">
              <a:latin typeface="+mn-lt"/>
            </a:endParaRPr>
          </a:p>
          <a:p>
            <a:pPr algn="ctr"/>
            <a:endParaRPr lang="en-US" sz="2800" dirty="0">
              <a:latin typeface="+mn-lt"/>
            </a:endParaRPr>
          </a:p>
          <a:p>
            <a:pPr algn="ctr"/>
            <a:r>
              <a:rPr lang="en-US" sz="4000" dirty="0" smtClean="0">
                <a:latin typeface="+mn-lt"/>
              </a:rPr>
              <a:t>2</a:t>
            </a:r>
            <a:r>
              <a:rPr lang="en-US" sz="2800" dirty="0">
                <a:latin typeface="+mn-lt"/>
              </a:rPr>
              <a:t>. </a:t>
            </a:r>
            <a:endParaRPr lang="en-US" sz="2800" dirty="0" smtClean="0">
              <a:latin typeface="+mn-lt"/>
            </a:endParaRPr>
          </a:p>
          <a:p>
            <a:pPr algn="ctr"/>
            <a:r>
              <a:rPr lang="en-US" sz="2800" b="1" dirty="0" smtClean="0">
                <a:latin typeface="+mn-lt"/>
              </a:rPr>
              <a:t>The </a:t>
            </a:r>
            <a:r>
              <a:rPr lang="en-US" sz="2800" b="1" dirty="0">
                <a:latin typeface="+mn-lt"/>
              </a:rPr>
              <a:t>difference between a Canteen Violation and a Post Violation.</a:t>
            </a:r>
            <a:endParaRPr lang="en-US" sz="2800" dirty="0">
              <a:latin typeface="+mn-lt"/>
            </a:endParaRPr>
          </a:p>
          <a:p>
            <a:pPr algn="ctr"/>
            <a:endParaRPr lang="en-US" sz="2800" dirty="0" smtClean="0">
              <a:latin typeface="+mn-lt"/>
            </a:endParaRPr>
          </a:p>
          <a:p>
            <a:pPr algn="ctr"/>
            <a:endParaRPr lang="en-US" sz="2800" dirty="0">
              <a:latin typeface="+mn-lt"/>
            </a:endParaRPr>
          </a:p>
          <a:p>
            <a:pPr algn="ctr"/>
            <a:r>
              <a:rPr lang="en-US" sz="3200" dirty="0" smtClean="0">
                <a:latin typeface="+mn-lt"/>
              </a:rPr>
              <a:t>Simply </a:t>
            </a:r>
            <a:r>
              <a:rPr lang="en-US" sz="3200" dirty="0">
                <a:latin typeface="+mn-lt"/>
              </a:rPr>
              <a:t>a canteen violation is a violation of any </a:t>
            </a:r>
            <a:r>
              <a:rPr lang="en-US" sz="3200" u="sng" dirty="0">
                <a:latin typeface="+mn-lt"/>
              </a:rPr>
              <a:t>posted</a:t>
            </a:r>
            <a:r>
              <a:rPr lang="en-US" sz="3200" dirty="0">
                <a:latin typeface="+mn-lt"/>
              </a:rPr>
              <a:t> Canteen rule. </a:t>
            </a:r>
            <a:endParaRPr lang="en-US" sz="3200" dirty="0" smtClean="0">
              <a:latin typeface="+mn-lt"/>
            </a:endParaRPr>
          </a:p>
          <a:p>
            <a:pPr algn="ctr"/>
            <a:endParaRPr lang="en-US" sz="3200" dirty="0">
              <a:latin typeface="+mn-lt"/>
            </a:endParaRPr>
          </a:p>
          <a:p>
            <a:pPr algn="ctr"/>
            <a:r>
              <a:rPr lang="en-US" sz="3200" dirty="0" smtClean="0">
                <a:latin typeface="+mn-lt"/>
              </a:rPr>
              <a:t>If </a:t>
            </a:r>
            <a:r>
              <a:rPr lang="en-US" sz="3200" dirty="0">
                <a:latin typeface="+mn-lt"/>
              </a:rPr>
              <a:t>the violation is for anything else it is a post violation.</a:t>
            </a:r>
          </a:p>
        </p:txBody>
      </p:sp>
    </p:spTree>
    <p:extLst>
      <p:ext uri="{BB962C8B-B14F-4D97-AF65-F5344CB8AC3E}">
        <p14:creationId xmlns:p14="http://schemas.microsoft.com/office/powerpoint/2010/main" val="3033509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ightfall design template">
  <a:themeElements>
    <a:clrScheme name="Office Them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fontScheme name="Office The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336699"/>
        </a:dk1>
        <a:lt1>
          <a:srgbClr val="FFFFFF"/>
        </a:lt1>
        <a:dk2>
          <a:srgbClr val="969696"/>
        </a:dk2>
        <a:lt2>
          <a:srgbClr val="E3EBF1"/>
        </a:lt2>
        <a:accent1>
          <a:srgbClr val="003399"/>
        </a:accent1>
        <a:accent2>
          <a:srgbClr val="59A7E1"/>
        </a:accent2>
        <a:accent3>
          <a:srgbClr val="C9C9C9"/>
        </a:accent3>
        <a:accent4>
          <a:srgbClr val="DADADA"/>
        </a:accent4>
        <a:accent5>
          <a:srgbClr val="AAADCA"/>
        </a:accent5>
        <a:accent6>
          <a:srgbClr val="5097CC"/>
        </a:accent6>
        <a:hlink>
          <a:srgbClr val="66CCFF"/>
        </a:hlink>
        <a:folHlink>
          <a:srgbClr val="F8F8F8"/>
        </a:folHlink>
      </a:clrScheme>
      <a:clrMap bg1="dk2" tx1="lt1" bg2="dk1" tx2="lt2" accent1="accent1" accent2="accent2" accent3="accent3" accent4="accent4" accent5="accent5" accent6="accent6" hlink="hlink" folHlink="folHlink"/>
    </a:extraClrScheme>
    <a:extraClrScheme>
      <a:clrScheme name="Office Theme 2">
        <a:dk1>
          <a:srgbClr val="2D2015"/>
        </a:dk1>
        <a:lt1>
          <a:srgbClr val="FFFFFF"/>
        </a:lt1>
        <a:dk2>
          <a:srgbClr val="A17A4B"/>
        </a:dk2>
        <a:lt2>
          <a:srgbClr val="DFC08D"/>
        </a:lt2>
        <a:accent1>
          <a:srgbClr val="8C7B70"/>
        </a:accent1>
        <a:accent2>
          <a:srgbClr val="354FBB"/>
        </a:accent2>
        <a:accent3>
          <a:srgbClr val="CDBEB1"/>
        </a:accent3>
        <a:accent4>
          <a:srgbClr val="DADADA"/>
        </a:accent4>
        <a:accent5>
          <a:srgbClr val="C5BFBB"/>
        </a:accent5>
        <a:accent6>
          <a:srgbClr val="2F47A9"/>
        </a:accent6>
        <a:hlink>
          <a:srgbClr val="CCB400"/>
        </a:hlink>
        <a:folHlink>
          <a:srgbClr val="BEC9CA"/>
        </a:folHlink>
      </a:clrScheme>
      <a:clrMap bg1="dk2" tx1="lt1" bg2="dk1" tx2="lt2" accent1="accent1" accent2="accent2" accent3="accent3" accent4="accent4" accent5="accent5" accent6="accent6" hlink="hlink" folHlink="folHlink"/>
    </a:extraClrScheme>
    <a:extraClrScheme>
      <a:clrScheme name="Office Theme 3">
        <a:dk1>
          <a:srgbClr val="777777"/>
        </a:dk1>
        <a:lt1>
          <a:srgbClr val="FFFFFF"/>
        </a:lt1>
        <a:dk2>
          <a:srgbClr val="A1A496"/>
        </a:dk2>
        <a:lt2>
          <a:srgbClr val="D1D1CB"/>
        </a:lt2>
        <a:accent1>
          <a:srgbClr val="909082"/>
        </a:accent1>
        <a:accent2>
          <a:srgbClr val="6484C4"/>
        </a:accent2>
        <a:accent3>
          <a:srgbClr val="CDCFC9"/>
        </a:accent3>
        <a:accent4>
          <a:srgbClr val="DADADA"/>
        </a:accent4>
        <a:accent5>
          <a:srgbClr val="C6C6C1"/>
        </a:accent5>
        <a:accent6>
          <a:srgbClr val="5A77B1"/>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4">
        <a:dk1>
          <a:srgbClr val="3E3E5C"/>
        </a:dk1>
        <a:lt1>
          <a:srgbClr val="FFFFFF"/>
        </a:lt1>
        <a:dk2>
          <a:srgbClr val="819DC5"/>
        </a:dk2>
        <a:lt2>
          <a:srgbClr val="FFFFFF"/>
        </a:lt2>
        <a:accent1>
          <a:srgbClr val="60597B"/>
        </a:accent1>
        <a:accent2>
          <a:srgbClr val="6666FF"/>
        </a:accent2>
        <a:accent3>
          <a:srgbClr val="C1CCDF"/>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5">
        <a:dk1>
          <a:srgbClr val="005A58"/>
        </a:dk1>
        <a:lt1>
          <a:srgbClr val="99CCFF"/>
        </a:lt1>
        <a:dk2>
          <a:srgbClr val="0099CC"/>
        </a:dk2>
        <a:lt2>
          <a:srgbClr val="CCECFF"/>
        </a:lt2>
        <a:accent1>
          <a:srgbClr val="256487"/>
        </a:accent1>
        <a:accent2>
          <a:srgbClr val="6D6FC7"/>
        </a:accent2>
        <a:accent3>
          <a:srgbClr val="AACAE2"/>
        </a:accent3>
        <a:accent4>
          <a:srgbClr val="82AEDA"/>
        </a:accent4>
        <a:accent5>
          <a:srgbClr val="ACB8C3"/>
        </a:accent5>
        <a:accent6>
          <a:srgbClr val="6264B4"/>
        </a:accent6>
        <a:hlink>
          <a:srgbClr val="85A8FF"/>
        </a:hlink>
        <a:folHlink>
          <a:srgbClr val="FFFFFF"/>
        </a:folHlink>
      </a:clrScheme>
      <a:clrMap bg1="dk2" tx1="lt1" bg2="dk1" tx2="lt2" accent1="accent1" accent2="accent2" accent3="accent3" accent4="accent4" accent5="accent5" accent6="accent6" hlink="hlink" folHlink="folHlink"/>
    </a:extraClrScheme>
    <a:extraClrScheme>
      <a:clrScheme name="Office Theme 6">
        <a:dk1>
          <a:srgbClr val="B2B2B2"/>
        </a:dk1>
        <a:lt1>
          <a:srgbClr val="DEF6F1"/>
        </a:lt1>
        <a:dk2>
          <a:srgbClr val="FFFFFF"/>
        </a:dk2>
        <a:lt2>
          <a:srgbClr val="969696"/>
        </a:lt2>
        <a:accent1>
          <a:srgbClr val="FFFFFF"/>
        </a:accent1>
        <a:accent2>
          <a:srgbClr val="8DC6FF"/>
        </a:accent2>
        <a:accent3>
          <a:srgbClr val="ECFAF7"/>
        </a:accent3>
        <a:accent4>
          <a:srgbClr val="979797"/>
        </a:accent4>
        <a:accent5>
          <a:srgbClr val="FFFFFF"/>
        </a:accent5>
        <a:accent6>
          <a:srgbClr val="7FB3E7"/>
        </a:accent6>
        <a:hlink>
          <a:srgbClr val="0066CC"/>
        </a:hlink>
        <a:folHlink>
          <a:srgbClr val="C80000"/>
        </a:folHlink>
      </a:clrScheme>
      <a:clrMap bg1="lt1" tx1="dk1" bg2="lt2" tx2="dk2" accent1="accent1" accent2="accent2" accent3="accent3" accent4="accent4" accent5="accent5" accent6="accent6" hlink="hlink" folHlink="folHlink"/>
    </a:extraClrScheme>
    <a:extraClrScheme>
      <a:clrScheme name="Office Theme 7">
        <a:dk1>
          <a:srgbClr val="777777"/>
        </a:dk1>
        <a:lt1>
          <a:srgbClr val="CCFFFF"/>
        </a:lt1>
        <a:dk2>
          <a:srgbClr val="CCECFF"/>
        </a:dk2>
        <a:lt2>
          <a:srgbClr val="99CCFF"/>
        </a:lt2>
        <a:accent1>
          <a:srgbClr val="99CCFF"/>
        </a:accent1>
        <a:accent2>
          <a:srgbClr val="003399"/>
        </a:accent2>
        <a:accent3>
          <a:srgbClr val="E2F4FF"/>
        </a:accent3>
        <a:accent4>
          <a:srgbClr val="AEDADA"/>
        </a:accent4>
        <a:accent5>
          <a:srgbClr val="CAE2FF"/>
        </a:accent5>
        <a:accent6>
          <a:srgbClr val="002D8A"/>
        </a:accent6>
        <a:hlink>
          <a:srgbClr val="FF5050"/>
        </a:hlink>
        <a:folHlink>
          <a:srgbClr val="003399"/>
        </a:folHlink>
      </a:clrScheme>
      <a:clrMap bg1="dk2" tx1="lt1" bg2="dk1" tx2="lt2" accent1="accent1" accent2="accent2" accent3="accent3" accent4="accent4" accent5="accent5" accent6="accent6" hlink="hlink" folHlink="folHlink"/>
    </a:extraClrScheme>
    <a:extraClrScheme>
      <a:clrScheme name="Office Theme 8">
        <a:dk1>
          <a:srgbClr val="F8F8F8"/>
        </a:dk1>
        <a:lt1>
          <a:srgbClr val="FFFFFF"/>
        </a:lt1>
        <a:dk2>
          <a:srgbClr val="DDDDDD"/>
        </a:dk2>
        <a:lt2>
          <a:srgbClr val="333333"/>
        </a:lt2>
        <a:accent1>
          <a:srgbClr val="C0C0C0"/>
        </a:accent1>
        <a:accent2>
          <a:srgbClr val="808080"/>
        </a:accent2>
        <a:accent3>
          <a:srgbClr val="FFFFFF"/>
        </a:accent3>
        <a:accent4>
          <a:srgbClr val="D4D4D4"/>
        </a:accent4>
        <a:accent5>
          <a:srgbClr val="DCDCDC"/>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Office Theme 9">
        <a:dk1>
          <a:srgbClr val="5C1F00"/>
        </a:dk1>
        <a:lt1>
          <a:srgbClr val="FFF8EB"/>
        </a:lt1>
        <a:dk2>
          <a:srgbClr val="FFEBD7"/>
        </a:dk2>
        <a:lt2>
          <a:srgbClr val="FFFFF7"/>
        </a:lt2>
        <a:accent1>
          <a:srgbClr val="CC3300"/>
        </a:accent1>
        <a:accent2>
          <a:srgbClr val="BE7960"/>
        </a:accent2>
        <a:accent3>
          <a:srgbClr val="FFF3E8"/>
        </a:accent3>
        <a:accent4>
          <a:srgbClr val="DAD4C9"/>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10">
        <a:dk1>
          <a:srgbClr val="969696"/>
        </a:dk1>
        <a:lt1>
          <a:srgbClr val="F8F8F8"/>
        </a:lt1>
        <a:dk2>
          <a:srgbClr val="DDDDDD"/>
        </a:dk2>
        <a:lt2>
          <a:srgbClr val="CC9900"/>
        </a:lt2>
        <a:accent1>
          <a:srgbClr val="DFBB05"/>
        </a:accent1>
        <a:accent2>
          <a:srgbClr val="FF9966"/>
        </a:accent2>
        <a:accent3>
          <a:srgbClr val="EBEBEB"/>
        </a:accent3>
        <a:accent4>
          <a:srgbClr val="D4D4D4"/>
        </a:accent4>
        <a:accent5>
          <a:srgbClr val="ECDAAA"/>
        </a:accent5>
        <a:accent6>
          <a:srgbClr val="E78A5C"/>
        </a:accent6>
        <a:hlink>
          <a:srgbClr val="CC3300"/>
        </a:hlink>
        <a:folHlink>
          <a:srgbClr val="003399"/>
        </a:folHlink>
      </a:clrScheme>
      <a:clrMap bg1="dk2" tx1="lt1" bg2="dk1" tx2="lt2" accent1="accent1" accent2="accent2" accent3="accent3" accent4="accent4" accent5="accent5" accent6="accent6" hlink="hlink" folHlink="folHlink"/>
    </a:extraClrScheme>
    <a:extraClrScheme>
      <a:clrScheme name="Office Theme 11">
        <a:dk1>
          <a:srgbClr val="808080"/>
        </a:dk1>
        <a:lt1>
          <a:srgbClr val="F8F8F8"/>
        </a:lt1>
        <a:dk2>
          <a:srgbClr val="EAEAEA"/>
        </a:dk2>
        <a:lt2>
          <a:srgbClr val="FFFFFF"/>
        </a:lt2>
        <a:accent1>
          <a:srgbClr val="99CCFF"/>
        </a:accent1>
        <a:accent2>
          <a:srgbClr val="9999FF"/>
        </a:accent2>
        <a:accent3>
          <a:srgbClr val="F3F3F3"/>
        </a:accent3>
        <a:accent4>
          <a:srgbClr val="D4D4D4"/>
        </a:accent4>
        <a:accent5>
          <a:srgbClr val="CAE2FF"/>
        </a:accent5>
        <a:accent6>
          <a:srgbClr val="8A8AE7"/>
        </a:accent6>
        <a:hlink>
          <a:srgbClr val="3333CC"/>
        </a:hlink>
        <a:folHlink>
          <a:srgbClr val="8927FF"/>
        </a:folHlink>
      </a:clrScheme>
      <a:clrMap bg1="dk2" tx1="lt1" bg2="dk1" tx2="lt2" accent1="accent1" accent2="accent2" accent3="accent3" accent4="accent4" accent5="accent5" accent6="accent6" hlink="hlink" folHlink="folHlink"/>
    </a:extraClrScheme>
    <a:extraClrScheme>
      <a:clrScheme name="Office Theme 12">
        <a:dk1>
          <a:srgbClr val="003366"/>
        </a:dk1>
        <a:lt1>
          <a:srgbClr val="FFFFFF"/>
        </a:lt1>
        <a:dk2>
          <a:srgbClr val="0000FF"/>
        </a:dk2>
        <a:lt2>
          <a:srgbClr val="CCECFF"/>
        </a:lt2>
        <a:accent1>
          <a:srgbClr val="3366CC"/>
        </a:accent1>
        <a:accent2>
          <a:srgbClr val="004570"/>
        </a:accent2>
        <a:accent3>
          <a:srgbClr val="AAAAFF"/>
        </a:accent3>
        <a:accent4>
          <a:srgbClr val="DADADA"/>
        </a:accent4>
        <a:accent5>
          <a:srgbClr val="ADB8E2"/>
        </a:accent5>
        <a:accent6>
          <a:srgbClr val="003E65"/>
        </a:accent6>
        <a:hlink>
          <a:srgbClr val="99CCFF"/>
        </a:hlink>
        <a:folHlink>
          <a:srgbClr val="FFE701"/>
        </a:folHlink>
      </a:clrScheme>
      <a:clrMap bg1="dk2" tx1="lt1" bg2="dk1" tx2="lt2" accent1="accent1" accent2="accent2" accent3="accent3" accent4="accent4" accent5="accent5" accent6="accent6" hlink="hlink" folHlink="folHlink"/>
    </a:extraClrScheme>
    <a:extraClrScheme>
      <a:clrScheme name="Office Theme 13">
        <a:dk1>
          <a:srgbClr val="808080"/>
        </a:dk1>
        <a:lt1>
          <a:srgbClr val="FFFFFF"/>
        </a:lt1>
        <a:dk2>
          <a:srgbClr val="CCCCFF"/>
        </a:dk2>
        <a:lt2>
          <a:srgbClr val="F8F8F8"/>
        </a:lt2>
        <a:accent1>
          <a:srgbClr val="85ADDD"/>
        </a:accent1>
        <a:accent2>
          <a:srgbClr val="333399"/>
        </a:accent2>
        <a:accent3>
          <a:srgbClr val="E2E2FF"/>
        </a:accent3>
        <a:accent4>
          <a:srgbClr val="DADADA"/>
        </a:accent4>
        <a:accent5>
          <a:srgbClr val="C2D3EB"/>
        </a:accent5>
        <a:accent6>
          <a:srgbClr val="2D2D8A"/>
        </a:accent6>
        <a:hlink>
          <a:srgbClr val="0250C2"/>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Nightfall design template</Template>
  <TotalTime>24348</TotalTime>
  <Words>2696</Words>
  <Application>Microsoft Office PowerPoint</Application>
  <PresentationFormat>On-screen Show (4:3)</PresentationFormat>
  <Paragraphs>279</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Nightfall design template</vt:lpstr>
      <vt:lpstr>Dept. of Ohio Disciplinary Training Part I - II</vt:lpstr>
      <vt:lpstr>Part I – Post Violations   Part II - Canteen Violations</vt:lpstr>
      <vt:lpstr>Post Discipline Introduction to part I &amp; II</vt:lpstr>
      <vt:lpstr>Why is it important ?</vt:lpstr>
      <vt:lpstr>PowerPoint Presentation</vt:lpstr>
      <vt:lpstr>PowerPoint Presentation</vt:lpstr>
      <vt:lpstr>PowerPoint Presentation</vt:lpstr>
      <vt:lpstr> 5 things every officer and trustee should know.</vt:lpstr>
      <vt:lpstr>PowerPoint Presentation</vt:lpstr>
      <vt:lpstr>PowerPoint Presentation</vt:lpstr>
      <vt:lpstr>PowerPoint Presentation</vt:lpstr>
      <vt:lpstr>PowerPoint Presentation</vt:lpstr>
      <vt:lpstr>PowerPoint Presentation</vt:lpstr>
      <vt:lpstr>CBL’s  used </vt:lpstr>
      <vt:lpstr>Preliminary</vt:lpstr>
      <vt:lpstr>Example violation</vt:lpstr>
      <vt:lpstr>Is this a Canteen violation or a post Violation?</vt:lpstr>
      <vt:lpstr>The Post Commander  (Commander Jones)</vt:lpstr>
      <vt:lpstr>PowerPoint Presentation</vt:lpstr>
      <vt:lpstr>Sample Notice</vt:lpstr>
      <vt:lpstr>Hearing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to Remember</vt:lpstr>
      <vt:lpstr>PowerPoint Presentation</vt:lpstr>
      <vt:lpstr>PowerPoint Presentation</vt:lpstr>
      <vt:lpstr>PowerPoint Presentation</vt:lpstr>
      <vt:lpstr>PowerPoint Presentation</vt:lpstr>
      <vt:lpstr>PowerPoint Presentation</vt:lpstr>
      <vt:lpstr>Part II  Canteen Violations</vt:lpstr>
      <vt:lpstr>What is a Canteen Violation </vt:lpstr>
      <vt:lpstr>PowerPoint Presentation</vt:lpstr>
      <vt:lpstr>If the BOT is in charge of the Canteen why don’t they hear the charges? (Good Question)</vt:lpstr>
      <vt:lpstr>Procedure</vt:lpstr>
      <vt:lpstr>PowerPoint Presentation</vt:lpstr>
      <vt:lpstr>Sample notification letter</vt:lpstr>
      <vt:lpstr>Hearing</vt:lpstr>
      <vt:lpstr>PowerPoint Presentation</vt:lpstr>
      <vt:lpstr>PowerPoint Presentation</vt:lpstr>
      <vt:lpstr>Appeal</vt:lpstr>
      <vt:lpstr>Appeal</vt:lpstr>
      <vt:lpstr>Things to remember  (canteen violations)</vt:lpstr>
      <vt:lpstr>PowerPoint Presentation</vt:lpstr>
      <vt:lpstr>disclaimer</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Dept. of Ohio Training</dc:title>
  <dc:creator>Home</dc:creator>
  <cp:lastModifiedBy>Home</cp:lastModifiedBy>
  <cp:revision>298</cp:revision>
  <cp:lastPrinted>1601-01-01T00:00:00Z</cp:lastPrinted>
  <dcterms:created xsi:type="dcterms:W3CDTF">2019-05-02T15:52:25Z</dcterms:created>
  <dcterms:modified xsi:type="dcterms:W3CDTF">2022-01-26T14:28:27Z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TC010690581033</vt:lpwstr>
  </property>
</Properties>
</file>